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337" r:id="rId3"/>
    <p:sldId id="465" r:id="rId4"/>
    <p:sldId id="633" r:id="rId5"/>
    <p:sldId id="464" r:id="rId6"/>
    <p:sldId id="637" r:id="rId7"/>
    <p:sldId id="593" r:id="rId8"/>
    <p:sldId id="641" r:id="rId9"/>
    <p:sldId id="626" r:id="rId10"/>
    <p:sldId id="643" r:id="rId11"/>
    <p:sldId id="644" r:id="rId12"/>
    <p:sldId id="594" r:id="rId13"/>
    <p:sldId id="645" r:id="rId14"/>
    <p:sldId id="646" r:id="rId15"/>
    <p:sldId id="647" r:id="rId16"/>
    <p:sldId id="649" r:id="rId17"/>
    <p:sldId id="650" r:id="rId18"/>
    <p:sldId id="651" r:id="rId19"/>
    <p:sldId id="652" r:id="rId20"/>
    <p:sldId id="653" r:id="rId21"/>
    <p:sldId id="654" r:id="rId22"/>
    <p:sldId id="655" r:id="rId23"/>
    <p:sldId id="657" r:id="rId24"/>
    <p:sldId id="659" r:id="rId25"/>
    <p:sldId id="660" r:id="rId26"/>
    <p:sldId id="661" r:id="rId27"/>
    <p:sldId id="662" r:id="rId28"/>
    <p:sldId id="663" r:id="rId29"/>
    <p:sldId id="664" r:id="rId30"/>
    <p:sldId id="665" r:id="rId31"/>
    <p:sldId id="666" r:id="rId32"/>
    <p:sldId id="564" r:id="rId33"/>
    <p:sldId id="603" r:id="rId34"/>
    <p:sldId id="629" r:id="rId35"/>
    <p:sldId id="571" r:id="rId36"/>
    <p:sldId id="575" r:id="rId37"/>
    <p:sldId id="577" r:id="rId38"/>
    <p:sldId id="479" r:id="rId39"/>
    <p:sldId id="377" r:id="rId40"/>
    <p:sldId id="336" r:id="rId41"/>
    <p:sldId id="335" r:id="rId42"/>
    <p:sldId id="257" r:id="rId43"/>
    <p:sldId id="258" r:id="rId44"/>
    <p:sldId id="259" r:id="rId45"/>
    <p:sldId id="667" r:id="rId46"/>
    <p:sldId id="668" r:id="rId47"/>
    <p:sldId id="66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05D286-E026-4B58-8243-99DA5225722E}" type="datetimeFigureOut">
              <a:rPr lang="en-IN" smtClean="0"/>
              <a:t>31-01-2022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7D9B0F-914E-4634-9129-A37B811D77C7}" type="slidenum">
              <a:rPr lang="en-IN" smtClean="0"/>
              <a:t>‹#›</a:t>
            </a:fld>
            <a:endParaRPr lang="en-IN"/>
          </a:p>
        </p:txBody>
      </p:sp>
    </p:spTree>
    <p:extLst>
      <p:ext uri="{BB962C8B-B14F-4D97-AF65-F5344CB8AC3E}">
        <p14:creationId xmlns:p14="http://schemas.microsoft.com/office/powerpoint/2010/main" val="1946721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a:extLst>
              <a:ext uri="{FF2B5EF4-FFF2-40B4-BE49-F238E27FC236}">
                <a16:creationId xmlns:a16="http://schemas.microsoft.com/office/drawing/2014/main" id="{3BB4AA03-BFA5-4605-91F2-900C13E1E5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495026CA-69E5-4499-91C6-96FD134965F1}" type="slidenum">
              <a:rPr lang="en-US" altLang="en-US" sz="1200"/>
              <a:pPr/>
              <a:t>2</a:t>
            </a:fld>
            <a:endParaRPr lang="en-US" altLang="en-US" sz="1200"/>
          </a:p>
        </p:txBody>
      </p:sp>
      <p:sp>
        <p:nvSpPr>
          <p:cNvPr id="3075" name="Rectangle 2">
            <a:extLst>
              <a:ext uri="{FF2B5EF4-FFF2-40B4-BE49-F238E27FC236}">
                <a16:creationId xmlns:a16="http://schemas.microsoft.com/office/drawing/2014/main" id="{44020CFF-E4E6-4EC5-970C-EAF37A95A3F1}"/>
              </a:ext>
            </a:extLst>
          </p:cNvPr>
          <p:cNvSpPr>
            <a:spLocks noGrp="1" noRot="1" noChangeAspect="1" noChangeArrowheads="1" noTextEdit="1"/>
          </p:cNvSpPr>
          <p:nvPr>
            <p:ph type="sldImg"/>
          </p:nvPr>
        </p:nvSpPr>
        <p:spPr>
          <a:ln/>
        </p:spPr>
      </p:sp>
      <p:sp>
        <p:nvSpPr>
          <p:cNvPr id="3076" name="Rectangle 3">
            <a:extLst>
              <a:ext uri="{FF2B5EF4-FFF2-40B4-BE49-F238E27FC236}">
                <a16:creationId xmlns:a16="http://schemas.microsoft.com/office/drawing/2014/main" id="{9122228A-0F42-4624-9305-CD3F48745C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ECD31858-6419-4642-B5C0-1F497252E6E4}"/>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a:t>Chapter 5 Consumer Decision Making</a:t>
            </a:r>
          </a:p>
        </p:txBody>
      </p:sp>
      <p:sp>
        <p:nvSpPr>
          <p:cNvPr id="23555" name="Rectangle 7">
            <a:extLst>
              <a:ext uri="{FF2B5EF4-FFF2-40B4-BE49-F238E27FC236}">
                <a16:creationId xmlns:a16="http://schemas.microsoft.com/office/drawing/2014/main" id="{CE58931F-34B8-4623-AABB-2A14C9D8E6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AFA4BD2B-165D-4188-87B0-30EF93231EBF}" type="slidenum">
              <a:rPr lang="en-US" altLang="en-US" sz="1200"/>
              <a:pPr/>
              <a:t>13</a:t>
            </a:fld>
            <a:endParaRPr lang="en-US" altLang="en-US" sz="1200"/>
          </a:p>
        </p:txBody>
      </p:sp>
      <p:sp>
        <p:nvSpPr>
          <p:cNvPr id="23556" name="Rectangle 2">
            <a:extLst>
              <a:ext uri="{FF2B5EF4-FFF2-40B4-BE49-F238E27FC236}">
                <a16:creationId xmlns:a16="http://schemas.microsoft.com/office/drawing/2014/main" id="{8CAFC6B4-3949-408A-A817-35282DC940E3}"/>
              </a:ext>
            </a:extLst>
          </p:cNvPr>
          <p:cNvSpPr>
            <a:spLocks noGrp="1" noRot="1" noChangeAspect="1" noChangeArrowheads="1" noTextEdit="1"/>
          </p:cNvSpPr>
          <p:nvPr>
            <p:ph type="sldImg"/>
          </p:nvPr>
        </p:nvSpPr>
        <p:spPr>
          <a:ln/>
        </p:spPr>
      </p:sp>
      <p:sp>
        <p:nvSpPr>
          <p:cNvPr id="23557" name="Rectangle 3">
            <a:extLst>
              <a:ext uri="{FF2B5EF4-FFF2-40B4-BE49-F238E27FC236}">
                <a16:creationId xmlns:a16="http://schemas.microsoft.com/office/drawing/2014/main" id="{2F398744-BF46-4A97-B98C-92E6BADDB9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b="1">
                <a:latin typeface="Times" panose="02020603050405020304" pitchFamily="18" charset="0"/>
              </a:rPr>
              <a:t>Notes:</a:t>
            </a:r>
          </a:p>
          <a:p>
            <a:pPr marL="228600" indent="-228600" eaLnBrk="1" hangingPunct="1">
              <a:buFontTx/>
              <a:buAutoNum type="arabicPeriod"/>
            </a:pPr>
            <a:r>
              <a:rPr lang="en-US" altLang="en-US">
                <a:latin typeface="Times" panose="02020603050405020304" pitchFamily="18" charset="0"/>
              </a:rPr>
              <a:t>The consumer decision-making process is strongly influenced by cultural, social, individual, and psychological factors.  </a:t>
            </a:r>
          </a:p>
          <a:p>
            <a:pPr marL="228600" indent="-228600" eaLnBrk="1" hangingPunct="1">
              <a:buFontTx/>
              <a:buAutoNum type="arabicPeriod"/>
            </a:pPr>
            <a:endParaRPr lang="en-US" altLang="en-US">
              <a:latin typeface="Times" panose="02020603050405020304" pitchFamily="18" charset="0"/>
            </a:endParaRPr>
          </a:p>
          <a:p>
            <a:pPr marL="228600" indent="-228600" eaLnBrk="1" hangingPunct="1">
              <a:buFontTx/>
              <a:buAutoNum type="arabicPeriod"/>
            </a:pPr>
            <a:r>
              <a:rPr lang="en-US" altLang="en-US">
                <a:latin typeface="Times" panose="02020603050405020304" pitchFamily="18" charset="0"/>
              </a:rPr>
              <a:t>Exhibit 5.3 summarizes these influences.  </a:t>
            </a:r>
          </a:p>
          <a:p>
            <a:pPr marL="228600" indent="-228600" eaLnBrk="1" hangingPunct="1"/>
            <a:endParaRPr lang="en-US" altLang="en-US">
              <a:latin typeface="Times" panose="02020603050405020304" pitchFamily="18" charset="0"/>
            </a:endParaRPr>
          </a:p>
          <a:p>
            <a:pPr marL="228600" indent="-228600" eaLnBrk="1" hangingPunct="1"/>
            <a:endParaRPr lang="en-US" altLang="en-US">
              <a:latin typeface="Times"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480798D0-8C03-4A6F-A65F-27F4DDC7FDFD}"/>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a:t>Chapter 5 Consumer Decision Making</a:t>
            </a:r>
          </a:p>
        </p:txBody>
      </p:sp>
      <p:sp>
        <p:nvSpPr>
          <p:cNvPr id="25603" name="Rectangle 7">
            <a:extLst>
              <a:ext uri="{FF2B5EF4-FFF2-40B4-BE49-F238E27FC236}">
                <a16:creationId xmlns:a16="http://schemas.microsoft.com/office/drawing/2014/main" id="{D3A6DABF-2E2B-49E7-89C3-85E8297B4B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A722E7FF-2F52-4BFF-A29A-20A4F1AE35CF}" type="slidenum">
              <a:rPr lang="en-US" altLang="en-US" sz="1200"/>
              <a:pPr/>
              <a:t>14</a:t>
            </a:fld>
            <a:endParaRPr lang="en-US" altLang="en-US" sz="1200"/>
          </a:p>
        </p:txBody>
      </p:sp>
      <p:sp>
        <p:nvSpPr>
          <p:cNvPr id="25604" name="Rectangle 2">
            <a:extLst>
              <a:ext uri="{FF2B5EF4-FFF2-40B4-BE49-F238E27FC236}">
                <a16:creationId xmlns:a16="http://schemas.microsoft.com/office/drawing/2014/main" id="{4809990E-91B9-4047-BC14-568BB7625679}"/>
              </a:ext>
            </a:extLst>
          </p:cNvPr>
          <p:cNvSpPr>
            <a:spLocks noGrp="1" noRot="1" noChangeAspect="1" noChangeArrowheads="1" noTextEdit="1"/>
          </p:cNvSpPr>
          <p:nvPr>
            <p:ph type="sldImg"/>
          </p:nvPr>
        </p:nvSpPr>
        <p:spPr>
          <a:ln/>
        </p:spPr>
      </p:sp>
      <p:sp>
        <p:nvSpPr>
          <p:cNvPr id="25605" name="Rectangle 3">
            <a:extLst>
              <a:ext uri="{FF2B5EF4-FFF2-40B4-BE49-F238E27FC236}">
                <a16:creationId xmlns:a16="http://schemas.microsoft.com/office/drawing/2014/main" id="{EBE609FC-F16E-44EC-A676-5D3E93F13B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b="1">
                <a:latin typeface="Times" panose="02020603050405020304" pitchFamily="18" charset="0"/>
              </a:rPr>
              <a:t>Notes:</a:t>
            </a:r>
          </a:p>
          <a:p>
            <a:pPr marL="228600" indent="-228600" eaLnBrk="1" hangingPunct="1">
              <a:buFontTx/>
              <a:buAutoNum type="arabicPeriod"/>
            </a:pPr>
            <a:r>
              <a:rPr lang="en-US" altLang="en-US">
                <a:latin typeface="Times" panose="02020603050405020304" pitchFamily="18" charset="0"/>
              </a:rPr>
              <a:t>Cultural factors exert the deepest influence over consumer behavior and decision making.  </a:t>
            </a:r>
          </a:p>
          <a:p>
            <a:pPr marL="228600" indent="-228600" eaLnBrk="1" hangingPunct="1">
              <a:buFontTx/>
              <a:buAutoNum type="arabicPeriod"/>
            </a:pPr>
            <a:endParaRPr lang="en-US" altLang="en-US">
              <a:latin typeface="Times" panose="02020603050405020304" pitchFamily="18" charset="0"/>
            </a:endParaRPr>
          </a:p>
          <a:p>
            <a:pPr marL="228600" indent="-228600" eaLnBrk="1" hangingPunct="1">
              <a:buFontTx/>
              <a:buAutoNum type="arabicPeriod"/>
            </a:pPr>
            <a:r>
              <a:rPr lang="en-US" altLang="en-US">
                <a:latin typeface="Times" panose="02020603050405020304" pitchFamily="18" charset="0"/>
              </a:rPr>
              <a:t>Culture is the character of society, and the underlying elements of every culture are values, language, myths, customs, rituals, and laws, as well as material artifacts.  </a:t>
            </a:r>
          </a:p>
          <a:p>
            <a:pPr marL="228600" indent="-228600" eaLnBrk="1" hangingPunct="1"/>
            <a:endParaRPr lang="en-US" altLang="en-US">
              <a:latin typeface="Times" panose="02020603050405020304" pitchFamily="18" charset="0"/>
            </a:endParaRPr>
          </a:p>
          <a:p>
            <a:pPr marL="228600" indent="-228600" eaLnBrk="1" hangingPunct="1"/>
            <a:endParaRPr lang="en-US" altLang="en-US">
              <a:latin typeface="Times" panose="02020603050405020304" pitchFamily="18" charset="0"/>
            </a:endParaRPr>
          </a:p>
          <a:p>
            <a:pPr marL="228600" indent="-228600" eaLnBrk="1" hangingPunct="1"/>
            <a:endParaRPr lang="en-US" altLang="en-US">
              <a:latin typeface="Times"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5922970A-EF57-457B-9EDF-77B36509B730}"/>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a:t>Chapter 5 Consumer Decision Making</a:t>
            </a:r>
          </a:p>
        </p:txBody>
      </p:sp>
      <p:sp>
        <p:nvSpPr>
          <p:cNvPr id="27651" name="Rectangle 7">
            <a:extLst>
              <a:ext uri="{FF2B5EF4-FFF2-40B4-BE49-F238E27FC236}">
                <a16:creationId xmlns:a16="http://schemas.microsoft.com/office/drawing/2014/main" id="{EDB0BF48-F4B4-4CF8-AB0C-9179A83147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0D54A329-A0BE-4148-8C0D-C39FB8C8840C}" type="slidenum">
              <a:rPr lang="en-US" altLang="en-US" sz="1200"/>
              <a:pPr/>
              <a:t>15</a:t>
            </a:fld>
            <a:endParaRPr lang="en-US" altLang="en-US" sz="1200"/>
          </a:p>
        </p:txBody>
      </p:sp>
      <p:sp>
        <p:nvSpPr>
          <p:cNvPr id="27652" name="Rectangle 2">
            <a:extLst>
              <a:ext uri="{FF2B5EF4-FFF2-40B4-BE49-F238E27FC236}">
                <a16:creationId xmlns:a16="http://schemas.microsoft.com/office/drawing/2014/main" id="{4978256B-675F-4FF2-A3B5-83B4900EAC37}"/>
              </a:ext>
            </a:extLst>
          </p:cNvPr>
          <p:cNvSpPr>
            <a:spLocks noGrp="1" noRot="1" noChangeAspect="1" noChangeArrowheads="1" noTextEdit="1"/>
          </p:cNvSpPr>
          <p:nvPr>
            <p:ph type="sldImg"/>
          </p:nvPr>
        </p:nvSpPr>
        <p:spPr>
          <a:ln/>
        </p:spPr>
      </p:sp>
      <p:sp>
        <p:nvSpPr>
          <p:cNvPr id="27653" name="Rectangle 3">
            <a:extLst>
              <a:ext uri="{FF2B5EF4-FFF2-40B4-BE49-F238E27FC236}">
                <a16:creationId xmlns:a16="http://schemas.microsoft.com/office/drawing/2014/main" id="{3C546158-CF34-4067-8E80-8498903DC5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Times" panose="02020603050405020304" pitchFamily="18" charset="0"/>
              </a:rPr>
              <a:t>Notes:</a:t>
            </a:r>
          </a:p>
          <a:p>
            <a:pPr eaLnBrk="1" hangingPunct="1"/>
            <a:r>
              <a:rPr lang="en-US" altLang="en-US">
                <a:latin typeface="Times" panose="02020603050405020304" pitchFamily="18" charset="0"/>
              </a:rPr>
              <a:t>1.  This list contains the defining components of culture. Push students to think about American cultural elements for each category.  Slide 40 in this deck will give a sample list of values.</a:t>
            </a:r>
          </a:p>
          <a:p>
            <a:pPr eaLnBrk="1" hangingPunct="1"/>
            <a:endParaRPr lang="en-US" altLang="en-US">
              <a:latin typeface="Times" panose="02020603050405020304" pitchFamily="18" charset="0"/>
            </a:endParaRPr>
          </a:p>
          <a:p>
            <a:pPr eaLnBrk="1" hangingPunct="1"/>
            <a:endParaRPr lang="en-US" altLang="en-US">
              <a:latin typeface="Times"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a:extLst>
              <a:ext uri="{FF2B5EF4-FFF2-40B4-BE49-F238E27FC236}">
                <a16:creationId xmlns:a16="http://schemas.microsoft.com/office/drawing/2014/main" id="{B846CCB9-C899-45EC-913D-813BF905256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a:t>Chapter 5 Consumer Decision Making</a:t>
            </a:r>
          </a:p>
        </p:txBody>
      </p:sp>
      <p:sp>
        <p:nvSpPr>
          <p:cNvPr id="29699" name="Rectangle 7">
            <a:extLst>
              <a:ext uri="{FF2B5EF4-FFF2-40B4-BE49-F238E27FC236}">
                <a16:creationId xmlns:a16="http://schemas.microsoft.com/office/drawing/2014/main" id="{229124F7-AF07-4E44-9D0F-E3FD71C00F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3E998533-1803-4807-B69F-843F60F2EA44}" type="slidenum">
              <a:rPr lang="en-US" altLang="en-US" sz="1200"/>
              <a:pPr/>
              <a:t>16</a:t>
            </a:fld>
            <a:endParaRPr lang="en-US" altLang="en-US" sz="1200"/>
          </a:p>
        </p:txBody>
      </p:sp>
      <p:sp>
        <p:nvSpPr>
          <p:cNvPr id="29700" name="Rectangle 2">
            <a:extLst>
              <a:ext uri="{FF2B5EF4-FFF2-40B4-BE49-F238E27FC236}">
                <a16:creationId xmlns:a16="http://schemas.microsoft.com/office/drawing/2014/main" id="{10D49E7E-1754-4307-B7DB-AFBCB7C9AA6C}"/>
              </a:ext>
            </a:extLst>
          </p:cNvPr>
          <p:cNvSpPr>
            <a:spLocks noGrp="1" noRot="1" noChangeAspect="1" noChangeArrowheads="1" noTextEdit="1"/>
          </p:cNvSpPr>
          <p:nvPr>
            <p:ph type="sldImg"/>
          </p:nvPr>
        </p:nvSpPr>
        <p:spPr>
          <a:ln/>
        </p:spPr>
      </p:sp>
      <p:sp>
        <p:nvSpPr>
          <p:cNvPr id="29701" name="Rectangle 3">
            <a:extLst>
              <a:ext uri="{FF2B5EF4-FFF2-40B4-BE49-F238E27FC236}">
                <a16:creationId xmlns:a16="http://schemas.microsoft.com/office/drawing/2014/main" id="{2C418827-07E4-4BD5-96A5-4876A93594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b="1">
                <a:latin typeface="Times" panose="02020603050405020304" pitchFamily="18" charset="0"/>
              </a:rPr>
              <a:t>Notes:</a:t>
            </a:r>
          </a:p>
          <a:p>
            <a:pPr marL="228600" indent="-228600" eaLnBrk="1" hangingPunct="1">
              <a:buFontTx/>
              <a:buAutoNum type="arabicPeriod"/>
            </a:pPr>
            <a:r>
              <a:rPr lang="en-US" altLang="en-US">
                <a:latin typeface="Times" panose="02020603050405020304" pitchFamily="18" charset="0"/>
              </a:rPr>
              <a:t>The most defining element of a culture is its values.  </a:t>
            </a:r>
            <a:br>
              <a:rPr lang="en-US" altLang="en-US">
                <a:latin typeface="Times" panose="02020603050405020304" pitchFamily="18" charset="0"/>
              </a:rPr>
            </a:br>
            <a:br>
              <a:rPr lang="en-US" altLang="en-US">
                <a:latin typeface="Times" panose="02020603050405020304" pitchFamily="18" charset="0"/>
              </a:rPr>
            </a:br>
            <a:r>
              <a:rPr lang="en-US" altLang="en-US">
                <a:latin typeface="Times" panose="02020603050405020304" pitchFamily="18" charset="0"/>
              </a:rPr>
              <a:t>People with similar value systems tend to react alike to prices and other marketing-related inducements.  </a:t>
            </a:r>
            <a:br>
              <a:rPr lang="en-US" altLang="en-US">
                <a:latin typeface="Times" panose="02020603050405020304" pitchFamily="18" charset="0"/>
              </a:rPr>
            </a:br>
            <a:r>
              <a:rPr lang="en-US" altLang="en-US">
                <a:latin typeface="Times" panose="02020603050405020304" pitchFamily="18" charset="0"/>
              </a:rPr>
              <a:t>Values also correspond to consumption patterns.</a:t>
            </a:r>
            <a:br>
              <a:rPr lang="en-US" altLang="en-US">
                <a:latin typeface="Times" panose="02020603050405020304" pitchFamily="18" charset="0"/>
              </a:rPr>
            </a:br>
            <a:endParaRPr lang="en-US" altLang="en-US">
              <a:latin typeface="Times" panose="02020603050405020304" pitchFamily="18" charset="0"/>
            </a:endParaRPr>
          </a:p>
          <a:p>
            <a:pPr marL="228600" indent="-228600" eaLnBrk="1" hangingPunct="1"/>
            <a:endParaRPr lang="en-US" altLang="en-US">
              <a:latin typeface="Times" panose="02020603050405020304" pitchFamily="18" charset="0"/>
            </a:endParaRPr>
          </a:p>
          <a:p>
            <a:pPr marL="228600" indent="-228600" eaLnBrk="1" hangingPunct="1"/>
            <a:endParaRPr lang="en-US" altLang="en-US">
              <a:latin typeface="Times"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E303B623-A244-4344-9392-426AC42568F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a:t>Chapter 5 Consumer Decision Making</a:t>
            </a:r>
          </a:p>
        </p:txBody>
      </p:sp>
      <p:sp>
        <p:nvSpPr>
          <p:cNvPr id="31747" name="Rectangle 7">
            <a:extLst>
              <a:ext uri="{FF2B5EF4-FFF2-40B4-BE49-F238E27FC236}">
                <a16:creationId xmlns:a16="http://schemas.microsoft.com/office/drawing/2014/main" id="{5DB6FFB4-1E68-4585-8DDD-CDDDB24671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6D5A1E40-F448-41B1-AB03-F823AD725DCA}" type="slidenum">
              <a:rPr lang="en-US" altLang="en-US" sz="1200"/>
              <a:pPr/>
              <a:t>17</a:t>
            </a:fld>
            <a:endParaRPr lang="en-US" altLang="en-US" sz="1200"/>
          </a:p>
        </p:txBody>
      </p:sp>
      <p:sp>
        <p:nvSpPr>
          <p:cNvPr id="31748" name="Rectangle 2">
            <a:extLst>
              <a:ext uri="{FF2B5EF4-FFF2-40B4-BE49-F238E27FC236}">
                <a16:creationId xmlns:a16="http://schemas.microsoft.com/office/drawing/2014/main" id="{84FF58D9-F0F1-4BB3-BB34-E2B73874C3E7}"/>
              </a:ext>
            </a:extLst>
          </p:cNvPr>
          <p:cNvSpPr>
            <a:spLocks noGrp="1" noRot="1" noChangeAspect="1" noChangeArrowheads="1" noTextEdit="1"/>
          </p:cNvSpPr>
          <p:nvPr>
            <p:ph type="sldImg"/>
          </p:nvPr>
        </p:nvSpPr>
        <p:spPr>
          <a:ln/>
        </p:spPr>
      </p:sp>
      <p:sp>
        <p:nvSpPr>
          <p:cNvPr id="31749" name="Rectangle 3">
            <a:extLst>
              <a:ext uri="{FF2B5EF4-FFF2-40B4-BE49-F238E27FC236}">
                <a16:creationId xmlns:a16="http://schemas.microsoft.com/office/drawing/2014/main" id="{CE4BAF01-D75A-40CD-AD7B-25D02CEE70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lnSpc>
                <a:spcPct val="90000"/>
              </a:lnSpc>
            </a:pPr>
            <a:r>
              <a:rPr lang="en-US" altLang="en-US" b="1">
                <a:latin typeface="Times" panose="02020603050405020304" pitchFamily="18" charset="0"/>
              </a:rPr>
              <a:t>Online</a:t>
            </a:r>
          </a:p>
          <a:p>
            <a:pPr marL="228600" indent="-228600" eaLnBrk="1" hangingPunct="1">
              <a:lnSpc>
                <a:spcPct val="90000"/>
              </a:lnSpc>
            </a:pPr>
            <a:r>
              <a:rPr lang="en-US" altLang="en-US" b="1">
                <a:latin typeface="Times" panose="02020603050405020304" pitchFamily="18" charset="0"/>
              </a:rPr>
              <a:t>The Source</a:t>
            </a:r>
          </a:p>
          <a:p>
            <a:pPr marL="228600" indent="-228600" eaLnBrk="1" hangingPunct="1">
              <a:lnSpc>
                <a:spcPct val="90000"/>
              </a:lnSpc>
            </a:pPr>
            <a:r>
              <a:rPr lang="en-US" altLang="en-US">
                <a:latin typeface="Times" panose="02020603050405020304" pitchFamily="18" charset="0"/>
              </a:rPr>
              <a:t>What culture does the material at The Source Web appeal to?  How would you define it?  Consider that culture in terms of its components, and explain why you think The Source transcends the typical racial segmentation of culture.</a:t>
            </a:r>
            <a:br>
              <a:rPr lang="en-US" altLang="en-US">
                <a:latin typeface="Times" panose="02020603050405020304" pitchFamily="18" charset="0"/>
              </a:rPr>
            </a:br>
            <a:br>
              <a:rPr lang="en-US" altLang="en-US">
                <a:latin typeface="Times" panose="02020603050405020304" pitchFamily="18" charset="0"/>
              </a:rPr>
            </a:br>
            <a:r>
              <a:rPr lang="en-US" altLang="en-US" b="1">
                <a:latin typeface="Times" panose="02020603050405020304" pitchFamily="18" charset="0"/>
              </a:rPr>
              <a:t>Notes:</a:t>
            </a:r>
          </a:p>
          <a:p>
            <a:pPr marL="228600" indent="-228600" eaLnBrk="1" hangingPunct="1">
              <a:lnSpc>
                <a:spcPct val="90000"/>
              </a:lnSpc>
              <a:buFontTx/>
              <a:buAutoNum type="arabicPeriod"/>
            </a:pPr>
            <a:r>
              <a:rPr lang="en-US" altLang="en-US">
                <a:latin typeface="Times" panose="02020603050405020304" pitchFamily="18" charset="0"/>
              </a:rPr>
              <a:t>This slide lists components of core American values—those considered central to the American way of life.</a:t>
            </a:r>
          </a:p>
          <a:p>
            <a:pPr marL="228600" indent="-228600" eaLnBrk="1" hangingPunct="1">
              <a:lnSpc>
                <a:spcPct val="90000"/>
              </a:lnSpc>
              <a:buFontTx/>
              <a:buAutoNum type="arabicPeriod"/>
            </a:pPr>
            <a:endParaRPr lang="en-US" altLang="en-US">
              <a:latin typeface="Times" panose="02020603050405020304" pitchFamily="18" charset="0"/>
            </a:endParaRPr>
          </a:p>
          <a:p>
            <a:pPr marL="228600" indent="-228600" eaLnBrk="1" hangingPunct="1">
              <a:lnSpc>
                <a:spcPct val="90000"/>
              </a:lnSpc>
              <a:buFontTx/>
              <a:buAutoNum type="arabicPeriod" startAt="2"/>
            </a:pPr>
            <a:r>
              <a:rPr lang="en-US" altLang="en-US">
                <a:latin typeface="Times" panose="02020603050405020304" pitchFamily="18" charset="0"/>
              </a:rPr>
              <a:t>The personal values of the target market have important implications for marketing managers.  When marketers understand the core values, they can target their message more effectively.  For example, the personal values of seniors, baby boomers, and Generations X and Y are quite different.  </a:t>
            </a:r>
          </a:p>
          <a:p>
            <a:pPr marL="228600" indent="-228600" eaLnBrk="1" hangingPunct="1">
              <a:lnSpc>
                <a:spcPct val="90000"/>
              </a:lnSpc>
              <a:buFontTx/>
              <a:buAutoNum type="arabicPeriod" startAt="2"/>
            </a:pPr>
            <a:endParaRPr lang="en-US" altLang="en-US">
              <a:latin typeface="Times" panose="02020603050405020304" pitchFamily="18" charset="0"/>
            </a:endParaRPr>
          </a:p>
          <a:p>
            <a:pPr marL="228600" indent="-228600" eaLnBrk="1" hangingPunct="1">
              <a:lnSpc>
                <a:spcPct val="90000"/>
              </a:lnSpc>
            </a:pPr>
            <a:r>
              <a:rPr lang="en-US" altLang="en-US" b="1">
                <a:latin typeface="Times" panose="02020603050405020304" pitchFamily="18" charset="0"/>
              </a:rPr>
              <a:t>Discussion/Team Activity:</a:t>
            </a:r>
          </a:p>
          <a:p>
            <a:pPr marL="228600" indent="-228600" eaLnBrk="1" hangingPunct="1">
              <a:lnSpc>
                <a:spcPct val="90000"/>
              </a:lnSpc>
              <a:buFontTx/>
              <a:buAutoNum type="arabicPeriod"/>
            </a:pPr>
            <a:r>
              <a:rPr lang="en-US" altLang="en-US">
                <a:latin typeface="Times" panose="02020603050405020304" pitchFamily="18" charset="0"/>
              </a:rPr>
              <a:t>Discuss the personal values of each of the age groups listed above, and what marketing managers can do to appeal to each group.  </a:t>
            </a:r>
            <a:br>
              <a:rPr lang="en-US" altLang="en-US">
                <a:latin typeface="Times" panose="02020603050405020304" pitchFamily="18" charset="0"/>
              </a:rPr>
            </a:br>
            <a:endParaRPr lang="en-US" altLang="en-US">
              <a:latin typeface="Times" panose="02020603050405020304" pitchFamily="18" charset="0"/>
            </a:endParaRPr>
          </a:p>
          <a:p>
            <a:pPr marL="228600" indent="-228600" eaLnBrk="1" hangingPunct="1">
              <a:lnSpc>
                <a:spcPct val="90000"/>
              </a:lnSpc>
            </a:pPr>
            <a:endParaRPr lang="en-US" altLang="en-US">
              <a:latin typeface="Times" panose="02020603050405020304" pitchFamily="18" charset="0"/>
            </a:endParaRPr>
          </a:p>
          <a:p>
            <a:pPr marL="228600" indent="-228600" eaLnBrk="1" hangingPunct="1">
              <a:lnSpc>
                <a:spcPct val="90000"/>
              </a:lnSpc>
            </a:pPr>
            <a:endParaRPr lang="en-US" altLang="en-US">
              <a:latin typeface="Times" panose="02020603050405020304" pitchFamily="18" charset="0"/>
            </a:endParaRPr>
          </a:p>
          <a:p>
            <a:pPr marL="228600" indent="-228600" eaLnBrk="1" hangingPunct="1">
              <a:lnSpc>
                <a:spcPct val="90000"/>
              </a:lnSpc>
            </a:pPr>
            <a:endParaRPr lang="en-US" altLang="en-US">
              <a:latin typeface="Times"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id="{5F2BC0BE-83B5-4A9E-91A4-DAA22D21871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a:t>Chapter 5 Consumer Decision Making</a:t>
            </a:r>
          </a:p>
        </p:txBody>
      </p:sp>
      <p:sp>
        <p:nvSpPr>
          <p:cNvPr id="33795" name="Rectangle 7">
            <a:extLst>
              <a:ext uri="{FF2B5EF4-FFF2-40B4-BE49-F238E27FC236}">
                <a16:creationId xmlns:a16="http://schemas.microsoft.com/office/drawing/2014/main" id="{13C90EA8-9757-4ECE-8703-3BADA66140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6C45483B-C679-446A-B684-00DDFF95EBD5}" type="slidenum">
              <a:rPr lang="en-US" altLang="en-US" sz="1200"/>
              <a:pPr/>
              <a:t>18</a:t>
            </a:fld>
            <a:endParaRPr lang="en-US" altLang="en-US" sz="1200"/>
          </a:p>
        </p:txBody>
      </p:sp>
      <p:sp>
        <p:nvSpPr>
          <p:cNvPr id="33796" name="Rectangle 2">
            <a:extLst>
              <a:ext uri="{FF2B5EF4-FFF2-40B4-BE49-F238E27FC236}">
                <a16:creationId xmlns:a16="http://schemas.microsoft.com/office/drawing/2014/main" id="{F60CA2D0-B539-453C-8E9E-7949D3A8CFAE}"/>
              </a:ext>
            </a:extLst>
          </p:cNvPr>
          <p:cNvSpPr>
            <a:spLocks noGrp="1" noRot="1" noChangeAspect="1" noChangeArrowheads="1" noTextEdit="1"/>
          </p:cNvSpPr>
          <p:nvPr>
            <p:ph type="sldImg"/>
          </p:nvPr>
        </p:nvSpPr>
        <p:spPr>
          <a:ln/>
        </p:spPr>
      </p:sp>
      <p:sp>
        <p:nvSpPr>
          <p:cNvPr id="33797" name="Rectangle 3">
            <a:extLst>
              <a:ext uri="{FF2B5EF4-FFF2-40B4-BE49-F238E27FC236}">
                <a16:creationId xmlns:a16="http://schemas.microsoft.com/office/drawing/2014/main" id="{B6514747-51F0-462E-8098-EEC67F93CB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Times" panose="02020603050405020304" pitchFamily="18" charset="0"/>
              </a:rPr>
              <a:t>Online</a:t>
            </a:r>
          </a:p>
          <a:p>
            <a:pPr eaLnBrk="1" hangingPunct="1"/>
            <a:r>
              <a:rPr lang="en-US" altLang="en-US" b="1">
                <a:latin typeface="Times" panose="02020603050405020304" pitchFamily="18" charset="0"/>
              </a:rPr>
              <a:t>Grateful Dead</a:t>
            </a:r>
          </a:p>
          <a:p>
            <a:pPr eaLnBrk="1" hangingPunct="1"/>
            <a:r>
              <a:rPr lang="en-US" altLang="en-US">
                <a:latin typeface="Times" panose="02020603050405020304" pitchFamily="18" charset="0"/>
              </a:rPr>
              <a:t>What kind of marketing program could you design to attract the subculture of Grateful Dead followers?  Visit the GD Online Store to see how marketers are currently doing this.  What other elements of the site could help you design a successful program?</a:t>
            </a:r>
          </a:p>
          <a:p>
            <a:pPr eaLnBrk="1" hangingPunct="1"/>
            <a:endParaRPr lang="en-US" altLang="en-US">
              <a:latin typeface="Times" panose="02020603050405020304" pitchFamily="18" charset="0"/>
            </a:endParaRPr>
          </a:p>
          <a:p>
            <a:pPr eaLnBrk="1" hangingPunct="1"/>
            <a:endParaRPr lang="en-US" altLang="en-US">
              <a:latin typeface="Times" panose="02020603050405020304" pitchFamily="18" charset="0"/>
            </a:endParaRPr>
          </a:p>
          <a:p>
            <a:pPr eaLnBrk="1" hangingPunct="1"/>
            <a:endParaRPr lang="en-US" altLang="en-US">
              <a:latin typeface="Times"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a:extLst>
              <a:ext uri="{FF2B5EF4-FFF2-40B4-BE49-F238E27FC236}">
                <a16:creationId xmlns:a16="http://schemas.microsoft.com/office/drawing/2014/main" id="{B58894BD-86DA-4EAB-A7C3-0F794306987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a:t>Chapter 5 Consumer Decision Making</a:t>
            </a:r>
          </a:p>
        </p:txBody>
      </p:sp>
      <p:sp>
        <p:nvSpPr>
          <p:cNvPr id="35843" name="Rectangle 7">
            <a:extLst>
              <a:ext uri="{FF2B5EF4-FFF2-40B4-BE49-F238E27FC236}">
                <a16:creationId xmlns:a16="http://schemas.microsoft.com/office/drawing/2014/main" id="{20EC338B-A110-4C2D-AF2E-9FFBDF323B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63C969A-8E04-4D83-A00B-BA84D248B668}" type="slidenum">
              <a:rPr lang="en-US" altLang="en-US" sz="1200"/>
              <a:pPr/>
              <a:t>19</a:t>
            </a:fld>
            <a:endParaRPr lang="en-US" altLang="en-US" sz="1200"/>
          </a:p>
        </p:txBody>
      </p:sp>
      <p:sp>
        <p:nvSpPr>
          <p:cNvPr id="35844" name="Rectangle 2">
            <a:extLst>
              <a:ext uri="{FF2B5EF4-FFF2-40B4-BE49-F238E27FC236}">
                <a16:creationId xmlns:a16="http://schemas.microsoft.com/office/drawing/2014/main" id="{26E80AA6-7228-4D2F-92FF-84710DB06C26}"/>
              </a:ext>
            </a:extLst>
          </p:cNvPr>
          <p:cNvSpPr>
            <a:spLocks noGrp="1" noRot="1" noChangeAspect="1" noChangeArrowheads="1" noTextEdit="1"/>
          </p:cNvSpPr>
          <p:nvPr>
            <p:ph type="sldImg"/>
          </p:nvPr>
        </p:nvSpPr>
        <p:spPr>
          <a:ln/>
        </p:spPr>
      </p:sp>
      <p:sp>
        <p:nvSpPr>
          <p:cNvPr id="35845" name="Rectangle 3">
            <a:extLst>
              <a:ext uri="{FF2B5EF4-FFF2-40B4-BE49-F238E27FC236}">
                <a16:creationId xmlns:a16="http://schemas.microsoft.com/office/drawing/2014/main" id="{AB2B23DC-8486-45C7-8C38-8F5535C8B6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9846CB02-0C0D-4D59-AF46-1A05E6F226D4}"/>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a:t>Chapter 5 Consumer Decision Making</a:t>
            </a:r>
          </a:p>
        </p:txBody>
      </p:sp>
      <p:sp>
        <p:nvSpPr>
          <p:cNvPr id="37891" name="Rectangle 7">
            <a:extLst>
              <a:ext uri="{FF2B5EF4-FFF2-40B4-BE49-F238E27FC236}">
                <a16:creationId xmlns:a16="http://schemas.microsoft.com/office/drawing/2014/main" id="{2375D529-0814-480E-993A-C636D183DF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782C6156-3E01-4847-BCBE-21328EB62AC6}" type="slidenum">
              <a:rPr lang="en-US" altLang="en-US" sz="1200"/>
              <a:pPr/>
              <a:t>20</a:t>
            </a:fld>
            <a:endParaRPr lang="en-US" altLang="en-US" sz="1200"/>
          </a:p>
        </p:txBody>
      </p:sp>
      <p:sp>
        <p:nvSpPr>
          <p:cNvPr id="37892" name="Rectangle 2">
            <a:extLst>
              <a:ext uri="{FF2B5EF4-FFF2-40B4-BE49-F238E27FC236}">
                <a16:creationId xmlns:a16="http://schemas.microsoft.com/office/drawing/2014/main" id="{EEB96FF4-97D9-4542-B8E1-226770707447}"/>
              </a:ext>
            </a:extLst>
          </p:cNvPr>
          <p:cNvSpPr>
            <a:spLocks noGrp="1" noRot="1" noChangeAspect="1" noChangeArrowheads="1" noTextEdit="1"/>
          </p:cNvSpPr>
          <p:nvPr>
            <p:ph type="sldImg"/>
          </p:nvPr>
        </p:nvSpPr>
        <p:spPr>
          <a:ln/>
        </p:spPr>
      </p:sp>
      <p:sp>
        <p:nvSpPr>
          <p:cNvPr id="37893" name="Rectangle 3">
            <a:extLst>
              <a:ext uri="{FF2B5EF4-FFF2-40B4-BE49-F238E27FC236}">
                <a16:creationId xmlns:a16="http://schemas.microsoft.com/office/drawing/2014/main" id="{DFEF1DF4-61E5-4724-B7C4-BE230D67B8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a:extLst>
              <a:ext uri="{FF2B5EF4-FFF2-40B4-BE49-F238E27FC236}">
                <a16:creationId xmlns:a16="http://schemas.microsoft.com/office/drawing/2014/main" id="{31AA9C0C-C019-4202-9761-7EF30B19501F}"/>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a:t>Chapter 5 Consumer Decision Making</a:t>
            </a:r>
          </a:p>
        </p:txBody>
      </p:sp>
      <p:sp>
        <p:nvSpPr>
          <p:cNvPr id="39939" name="Rectangle 7">
            <a:extLst>
              <a:ext uri="{FF2B5EF4-FFF2-40B4-BE49-F238E27FC236}">
                <a16:creationId xmlns:a16="http://schemas.microsoft.com/office/drawing/2014/main" id="{F34D179B-FB75-44D1-BA0B-4E41E99A03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7536BC0D-24A8-458F-9C75-26BA60A5441E}" type="slidenum">
              <a:rPr lang="en-US" altLang="en-US" sz="1200"/>
              <a:pPr/>
              <a:t>21</a:t>
            </a:fld>
            <a:endParaRPr lang="en-US" altLang="en-US" sz="1200"/>
          </a:p>
        </p:txBody>
      </p:sp>
      <p:sp>
        <p:nvSpPr>
          <p:cNvPr id="39940" name="Rectangle 2">
            <a:extLst>
              <a:ext uri="{FF2B5EF4-FFF2-40B4-BE49-F238E27FC236}">
                <a16:creationId xmlns:a16="http://schemas.microsoft.com/office/drawing/2014/main" id="{B486B249-B072-497F-B2E9-7B73A5D3C2AD}"/>
              </a:ext>
            </a:extLst>
          </p:cNvPr>
          <p:cNvSpPr>
            <a:spLocks noGrp="1" noRot="1" noChangeAspect="1" noChangeArrowheads="1" noTextEdit="1"/>
          </p:cNvSpPr>
          <p:nvPr>
            <p:ph type="sldImg"/>
          </p:nvPr>
        </p:nvSpPr>
        <p:spPr>
          <a:ln/>
        </p:spPr>
      </p:sp>
      <p:sp>
        <p:nvSpPr>
          <p:cNvPr id="39941" name="Rectangle 3">
            <a:extLst>
              <a:ext uri="{FF2B5EF4-FFF2-40B4-BE49-F238E27FC236}">
                <a16:creationId xmlns:a16="http://schemas.microsoft.com/office/drawing/2014/main" id="{26D108D4-3989-44B4-989A-30F63D90FF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b="1">
                <a:latin typeface="Times" panose="02020603050405020304" pitchFamily="18" charset="0"/>
              </a:rPr>
              <a:t>Notes:</a:t>
            </a:r>
          </a:p>
          <a:p>
            <a:pPr marL="228600" indent="-228600" eaLnBrk="1" hangingPunct="1">
              <a:buFontTx/>
              <a:buAutoNum type="arabicPeriod"/>
            </a:pPr>
            <a:r>
              <a:rPr lang="en-US" altLang="en-US">
                <a:latin typeface="Times" panose="02020603050405020304" pitchFamily="18" charset="0"/>
              </a:rPr>
              <a:t>Consumers interact socially with reference groups, opinion leaders, and family members to obtain product information and decision approval.</a:t>
            </a:r>
            <a:br>
              <a:rPr lang="en-US" altLang="en-US">
                <a:latin typeface="Times" panose="02020603050405020304" pitchFamily="18" charset="0"/>
              </a:rPr>
            </a:br>
            <a:endParaRPr lang="en-US" altLang="en-US">
              <a:latin typeface="Times" panose="02020603050405020304" pitchFamily="18" charset="0"/>
            </a:endParaRPr>
          </a:p>
          <a:p>
            <a:pPr marL="228600" indent="-228600" eaLnBrk="1" hangingPunct="1"/>
            <a:endParaRPr lang="en-US" altLang="en-US">
              <a:latin typeface="Times" panose="02020603050405020304" pitchFamily="18" charset="0"/>
            </a:endParaRPr>
          </a:p>
          <a:p>
            <a:pPr marL="228600" indent="-228600" eaLnBrk="1" hangingPunct="1"/>
            <a:endParaRPr lang="en-US" altLang="en-US">
              <a:latin typeface="Times" panose="02020603050405020304" pitchFamily="18" charset="0"/>
            </a:endParaRPr>
          </a:p>
          <a:p>
            <a:pPr marL="228600" indent="-228600" eaLnBrk="1" hangingPunct="1"/>
            <a:endParaRPr lang="en-US" altLang="en-US">
              <a:latin typeface="Times"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a:extLst>
              <a:ext uri="{FF2B5EF4-FFF2-40B4-BE49-F238E27FC236}">
                <a16:creationId xmlns:a16="http://schemas.microsoft.com/office/drawing/2014/main" id="{6531ADB7-2439-4BEF-8050-329D6F1B14B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a:t>Chapter 5 Consumer Decision Making</a:t>
            </a:r>
          </a:p>
        </p:txBody>
      </p:sp>
      <p:sp>
        <p:nvSpPr>
          <p:cNvPr id="41987" name="Rectangle 7">
            <a:extLst>
              <a:ext uri="{FF2B5EF4-FFF2-40B4-BE49-F238E27FC236}">
                <a16:creationId xmlns:a16="http://schemas.microsoft.com/office/drawing/2014/main" id="{ACBCB59A-963E-4114-9FE2-F2574B1870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9AD4171-122D-4C15-B177-75DA82DA65BF}" type="slidenum">
              <a:rPr lang="en-US" altLang="en-US" sz="1200"/>
              <a:pPr/>
              <a:t>22</a:t>
            </a:fld>
            <a:endParaRPr lang="en-US" altLang="en-US" sz="1200"/>
          </a:p>
        </p:txBody>
      </p:sp>
      <p:sp>
        <p:nvSpPr>
          <p:cNvPr id="41988" name="Rectangle 2">
            <a:extLst>
              <a:ext uri="{FF2B5EF4-FFF2-40B4-BE49-F238E27FC236}">
                <a16:creationId xmlns:a16="http://schemas.microsoft.com/office/drawing/2014/main" id="{0530DD09-3E2A-4548-A742-489A6A244C0A}"/>
              </a:ext>
            </a:extLst>
          </p:cNvPr>
          <p:cNvSpPr>
            <a:spLocks noGrp="1" noRot="1" noChangeAspect="1" noChangeArrowheads="1" noTextEdit="1"/>
          </p:cNvSpPr>
          <p:nvPr>
            <p:ph type="sldImg"/>
          </p:nvPr>
        </p:nvSpPr>
        <p:spPr>
          <a:ln/>
        </p:spPr>
      </p:sp>
      <p:sp>
        <p:nvSpPr>
          <p:cNvPr id="41989" name="Rectangle 3">
            <a:extLst>
              <a:ext uri="{FF2B5EF4-FFF2-40B4-BE49-F238E27FC236}">
                <a16:creationId xmlns:a16="http://schemas.microsoft.com/office/drawing/2014/main" id="{6D6D5339-5FEF-4354-BBC6-793B28673F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E824618-BC16-4334-8EF4-5EDA4AB8D5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04B0C41-697C-4ECC-95A6-77AE9DD09C6D}" type="slidenum">
              <a:rPr lang="en-US" altLang="en-US" sz="1200"/>
              <a:pPr/>
              <a:t>3</a:t>
            </a:fld>
            <a:endParaRPr lang="en-US" altLang="en-US" sz="1200"/>
          </a:p>
        </p:txBody>
      </p:sp>
      <p:sp>
        <p:nvSpPr>
          <p:cNvPr id="5123" name="Rectangle 2">
            <a:extLst>
              <a:ext uri="{FF2B5EF4-FFF2-40B4-BE49-F238E27FC236}">
                <a16:creationId xmlns:a16="http://schemas.microsoft.com/office/drawing/2014/main" id="{9261786E-75A0-4C7D-AD96-AB02D7856150}"/>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D1651C20-BD7F-491E-A9DE-BAF7EAE8EF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id="{62834D5B-0CD8-4E8B-888B-0E50B4918E5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a:t>Chapter 5 Consumer Decision Making</a:t>
            </a:r>
          </a:p>
        </p:txBody>
      </p:sp>
      <p:sp>
        <p:nvSpPr>
          <p:cNvPr id="44035" name="Rectangle 7">
            <a:extLst>
              <a:ext uri="{FF2B5EF4-FFF2-40B4-BE49-F238E27FC236}">
                <a16:creationId xmlns:a16="http://schemas.microsoft.com/office/drawing/2014/main" id="{97512DC3-4DBB-447E-B557-8011F0E1F3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7DBBBE03-051C-4BCA-BBAF-043001110045}" type="slidenum">
              <a:rPr lang="en-US" altLang="en-US" sz="1200"/>
              <a:pPr/>
              <a:t>23</a:t>
            </a:fld>
            <a:endParaRPr lang="en-US" altLang="en-US" sz="1200"/>
          </a:p>
        </p:txBody>
      </p:sp>
      <p:sp>
        <p:nvSpPr>
          <p:cNvPr id="44036" name="Rectangle 2">
            <a:extLst>
              <a:ext uri="{FF2B5EF4-FFF2-40B4-BE49-F238E27FC236}">
                <a16:creationId xmlns:a16="http://schemas.microsoft.com/office/drawing/2014/main" id="{6E7C072D-E372-4ED5-AC18-D9918B63007D}"/>
              </a:ext>
            </a:extLst>
          </p:cNvPr>
          <p:cNvSpPr>
            <a:spLocks noGrp="1" noRot="1" noChangeAspect="1" noChangeArrowheads="1" noTextEdit="1"/>
          </p:cNvSpPr>
          <p:nvPr>
            <p:ph type="sldImg"/>
          </p:nvPr>
        </p:nvSpPr>
        <p:spPr>
          <a:ln/>
        </p:spPr>
      </p:sp>
      <p:sp>
        <p:nvSpPr>
          <p:cNvPr id="44037" name="Rectangle 3">
            <a:extLst>
              <a:ext uri="{FF2B5EF4-FFF2-40B4-BE49-F238E27FC236}">
                <a16:creationId xmlns:a16="http://schemas.microsoft.com/office/drawing/2014/main" id="{028FAFF3-E754-408B-A646-C4AE8D208E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b="1">
                <a:latin typeface="Times" panose="02020603050405020304" pitchFamily="18" charset="0"/>
              </a:rPr>
              <a:t>Notes:</a:t>
            </a:r>
          </a:p>
          <a:p>
            <a:pPr marL="228600" indent="-228600" eaLnBrk="1" hangingPunct="1">
              <a:buFontTx/>
              <a:buAutoNum type="arabicPeriod"/>
            </a:pPr>
            <a:r>
              <a:rPr lang="en-US" altLang="en-US">
                <a:latin typeface="Times" panose="02020603050405020304" pitchFamily="18" charset="0"/>
              </a:rPr>
              <a:t>Reference groups often include individuals known as opinion leaders who influence others. </a:t>
            </a:r>
            <a:br>
              <a:rPr lang="en-US" altLang="en-US">
                <a:latin typeface="Times" panose="02020603050405020304" pitchFamily="18" charset="0"/>
              </a:rPr>
            </a:br>
            <a:endParaRPr lang="en-US" altLang="en-US">
              <a:latin typeface="Times" panose="02020603050405020304" pitchFamily="18" charset="0"/>
            </a:endParaRPr>
          </a:p>
          <a:p>
            <a:pPr marL="228600" indent="-228600" eaLnBrk="1" hangingPunct="1"/>
            <a:endParaRPr lang="en-US" altLang="en-US">
              <a:latin typeface="Times" panose="02020603050405020304" pitchFamily="18" charset="0"/>
            </a:endParaRPr>
          </a:p>
          <a:p>
            <a:pPr marL="228600" indent="-228600" eaLnBrk="1" hangingPunct="1"/>
            <a:endParaRPr lang="en-US" altLang="en-US">
              <a:latin typeface="Times"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a:extLst>
              <a:ext uri="{FF2B5EF4-FFF2-40B4-BE49-F238E27FC236}">
                <a16:creationId xmlns:a16="http://schemas.microsoft.com/office/drawing/2014/main" id="{AE17FACA-EA0E-4F0A-AF91-A918C8EA7C0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a:t>Chapter 5 Consumer Decision Making</a:t>
            </a:r>
          </a:p>
        </p:txBody>
      </p:sp>
      <p:sp>
        <p:nvSpPr>
          <p:cNvPr id="46083" name="Rectangle 7">
            <a:extLst>
              <a:ext uri="{FF2B5EF4-FFF2-40B4-BE49-F238E27FC236}">
                <a16:creationId xmlns:a16="http://schemas.microsoft.com/office/drawing/2014/main" id="{A1F32468-EAA2-4E6A-839B-9B119E0439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0E39D513-687E-406B-9954-782100B40263}" type="slidenum">
              <a:rPr lang="en-US" altLang="en-US" sz="1200"/>
              <a:pPr/>
              <a:t>24</a:t>
            </a:fld>
            <a:endParaRPr lang="en-US" altLang="en-US" sz="1200"/>
          </a:p>
        </p:txBody>
      </p:sp>
      <p:sp>
        <p:nvSpPr>
          <p:cNvPr id="46084" name="Rectangle 2">
            <a:extLst>
              <a:ext uri="{FF2B5EF4-FFF2-40B4-BE49-F238E27FC236}">
                <a16:creationId xmlns:a16="http://schemas.microsoft.com/office/drawing/2014/main" id="{8F255907-6E3D-4A3C-BA97-BB3143C58223}"/>
              </a:ext>
            </a:extLst>
          </p:cNvPr>
          <p:cNvSpPr>
            <a:spLocks noGrp="1" noRot="1" noChangeAspect="1" noChangeArrowheads="1" noTextEdit="1"/>
          </p:cNvSpPr>
          <p:nvPr>
            <p:ph type="sldImg"/>
          </p:nvPr>
        </p:nvSpPr>
        <p:spPr>
          <a:ln/>
        </p:spPr>
      </p:sp>
      <p:sp>
        <p:nvSpPr>
          <p:cNvPr id="46085" name="Rectangle 3">
            <a:extLst>
              <a:ext uri="{FF2B5EF4-FFF2-40B4-BE49-F238E27FC236}">
                <a16:creationId xmlns:a16="http://schemas.microsoft.com/office/drawing/2014/main" id="{54447621-991B-4FFD-A4AC-D7636BB95A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b="1">
                <a:latin typeface="Times" panose="02020603050405020304" pitchFamily="18" charset="0"/>
              </a:rPr>
              <a:t>Notes:</a:t>
            </a:r>
          </a:p>
          <a:p>
            <a:pPr marL="228600" indent="-228600" eaLnBrk="1" hangingPunct="1">
              <a:buFontTx/>
              <a:buAutoNum type="arabicPeriod"/>
            </a:pPr>
            <a:r>
              <a:rPr lang="en-US" altLang="en-US">
                <a:latin typeface="Times" panose="02020603050405020304" pitchFamily="18" charset="0"/>
              </a:rPr>
              <a:t>The family is the most important social institution for many consumers, influencing values, attitudes, and buying behavior.  </a:t>
            </a:r>
            <a:br>
              <a:rPr lang="en-US" altLang="en-US">
                <a:latin typeface="Times" panose="02020603050405020304" pitchFamily="18" charset="0"/>
              </a:rPr>
            </a:br>
            <a:endParaRPr lang="en-US" altLang="en-US">
              <a:latin typeface="Times" panose="02020603050405020304" pitchFamily="18" charset="0"/>
            </a:endParaRPr>
          </a:p>
          <a:p>
            <a:pPr marL="228600" indent="-228600" eaLnBrk="1" hangingPunct="1">
              <a:buFontTx/>
              <a:buAutoNum type="arabicPeriod"/>
            </a:pPr>
            <a:r>
              <a:rPr lang="en-US" altLang="en-US">
                <a:latin typeface="Times" panose="02020603050405020304" pitchFamily="18" charset="0"/>
              </a:rPr>
              <a:t>Purchase decisions vary significantly among family members, who assume a variety of roles in the purchase process.</a:t>
            </a:r>
          </a:p>
          <a:p>
            <a:pPr marL="228600" indent="-228600" eaLnBrk="1" hangingPunct="1">
              <a:buFontTx/>
              <a:buAutoNum type="arabicPeriod"/>
            </a:pPr>
            <a:endParaRPr lang="en-US" altLang="en-US">
              <a:latin typeface="Times" panose="02020603050405020304" pitchFamily="18" charset="0"/>
            </a:endParaRPr>
          </a:p>
          <a:p>
            <a:pPr marL="228600" indent="-228600" eaLnBrk="1" hangingPunct="1">
              <a:buFontTx/>
              <a:buAutoNum type="arabicPeriod"/>
            </a:pPr>
            <a:r>
              <a:rPr lang="en-US" altLang="en-US">
                <a:latin typeface="Times" panose="02020603050405020304" pitchFamily="18" charset="0"/>
              </a:rPr>
              <a:t>Initiators are the ones who suggest or initiate the purchase process.  </a:t>
            </a:r>
            <a:br>
              <a:rPr lang="en-US" altLang="en-US">
                <a:latin typeface="Times" panose="02020603050405020304" pitchFamily="18" charset="0"/>
              </a:rPr>
            </a:br>
            <a:r>
              <a:rPr lang="en-US" altLang="en-US">
                <a:latin typeface="Times" panose="02020603050405020304" pitchFamily="18" charset="0"/>
              </a:rPr>
              <a:t>Influencers are those members whose opinions are valued.</a:t>
            </a:r>
            <a:br>
              <a:rPr lang="en-US" altLang="en-US">
                <a:latin typeface="Times" panose="02020603050405020304" pitchFamily="18" charset="0"/>
              </a:rPr>
            </a:br>
            <a:r>
              <a:rPr lang="en-US" altLang="en-US">
                <a:latin typeface="Times" panose="02020603050405020304" pitchFamily="18" charset="0"/>
              </a:rPr>
              <a:t>Decision makers actually makes the decision to buy or not to buy.</a:t>
            </a:r>
            <a:br>
              <a:rPr lang="en-US" altLang="en-US">
                <a:latin typeface="Times" panose="02020603050405020304" pitchFamily="18" charset="0"/>
              </a:rPr>
            </a:br>
            <a:r>
              <a:rPr lang="en-US" altLang="en-US">
                <a:latin typeface="Times" panose="02020603050405020304" pitchFamily="18" charset="0"/>
              </a:rPr>
              <a:t>The purchaser is the one who exchanges money for the product.  </a:t>
            </a:r>
            <a:br>
              <a:rPr lang="en-US" altLang="en-US">
                <a:latin typeface="Times" panose="02020603050405020304" pitchFamily="18" charset="0"/>
              </a:rPr>
            </a:br>
            <a:r>
              <a:rPr lang="en-US" altLang="en-US">
                <a:latin typeface="Times" panose="02020603050405020304" pitchFamily="18" charset="0"/>
              </a:rPr>
              <a:t>The consumer is the one who uses the product.  </a:t>
            </a:r>
            <a:br>
              <a:rPr lang="en-US" altLang="en-US">
                <a:latin typeface="Times" panose="02020603050405020304" pitchFamily="18" charset="0"/>
              </a:rPr>
            </a:br>
            <a:endParaRPr lang="en-US" altLang="en-US">
              <a:latin typeface="Times" panose="02020603050405020304" pitchFamily="18" charset="0"/>
            </a:endParaRPr>
          </a:p>
          <a:p>
            <a:pPr marL="228600" indent="-228600" eaLnBrk="1" hangingPunct="1">
              <a:buFontTx/>
              <a:buAutoNum type="arabicPeriod"/>
            </a:pPr>
            <a:r>
              <a:rPr lang="en-US" altLang="en-US">
                <a:latin typeface="Times" panose="02020603050405020304" pitchFamily="18" charset="0"/>
              </a:rPr>
              <a:t>Children can have great influence over the purchase decision.  </a:t>
            </a:r>
          </a:p>
          <a:p>
            <a:pPr marL="228600" indent="-228600" eaLnBrk="1" hangingPunct="1"/>
            <a:endParaRPr lang="en-US" altLang="en-US">
              <a:latin typeface="Times" panose="02020603050405020304" pitchFamily="18" charset="0"/>
            </a:endParaRPr>
          </a:p>
          <a:p>
            <a:pPr marL="228600" indent="-228600" eaLnBrk="1" hangingPunct="1"/>
            <a:endParaRPr lang="en-US" altLang="en-US">
              <a:latin typeface="Times"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a:extLst>
              <a:ext uri="{FF2B5EF4-FFF2-40B4-BE49-F238E27FC236}">
                <a16:creationId xmlns:a16="http://schemas.microsoft.com/office/drawing/2014/main" id="{35B7D8A5-ED53-4907-9A3E-7E986FC6E43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a:t>Chapter 5 Consumer Decision Making</a:t>
            </a:r>
          </a:p>
        </p:txBody>
      </p:sp>
      <p:sp>
        <p:nvSpPr>
          <p:cNvPr id="48131" name="Rectangle 7">
            <a:extLst>
              <a:ext uri="{FF2B5EF4-FFF2-40B4-BE49-F238E27FC236}">
                <a16:creationId xmlns:a16="http://schemas.microsoft.com/office/drawing/2014/main" id="{A5132B54-E62A-494F-B60A-F9E526428A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07B79C20-C26A-42D5-95DC-C7ADF3CAD9CD}" type="slidenum">
              <a:rPr lang="en-US" altLang="en-US" sz="1200"/>
              <a:pPr/>
              <a:t>25</a:t>
            </a:fld>
            <a:endParaRPr lang="en-US" altLang="en-US" sz="1200"/>
          </a:p>
        </p:txBody>
      </p:sp>
      <p:sp>
        <p:nvSpPr>
          <p:cNvPr id="48132" name="Rectangle 2">
            <a:extLst>
              <a:ext uri="{FF2B5EF4-FFF2-40B4-BE49-F238E27FC236}">
                <a16:creationId xmlns:a16="http://schemas.microsoft.com/office/drawing/2014/main" id="{A8612190-D182-44EC-9F73-C8EE57A00C55}"/>
              </a:ext>
            </a:extLst>
          </p:cNvPr>
          <p:cNvSpPr>
            <a:spLocks noGrp="1" noRot="1" noChangeAspect="1" noChangeArrowheads="1" noTextEdit="1"/>
          </p:cNvSpPr>
          <p:nvPr>
            <p:ph type="sldImg"/>
          </p:nvPr>
        </p:nvSpPr>
        <p:spPr>
          <a:ln/>
        </p:spPr>
      </p:sp>
      <p:sp>
        <p:nvSpPr>
          <p:cNvPr id="48133" name="Rectangle 3">
            <a:extLst>
              <a:ext uri="{FF2B5EF4-FFF2-40B4-BE49-F238E27FC236}">
                <a16:creationId xmlns:a16="http://schemas.microsoft.com/office/drawing/2014/main" id="{051B221D-280B-47B4-ABD6-11023631D4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a:extLst>
              <a:ext uri="{FF2B5EF4-FFF2-40B4-BE49-F238E27FC236}">
                <a16:creationId xmlns:a16="http://schemas.microsoft.com/office/drawing/2014/main" id="{917C4A82-4A3A-4E15-90B8-87937ED397D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a:t>Chapter 5 Consumer Decision Making</a:t>
            </a:r>
          </a:p>
        </p:txBody>
      </p:sp>
      <p:sp>
        <p:nvSpPr>
          <p:cNvPr id="50179" name="Rectangle 7">
            <a:extLst>
              <a:ext uri="{FF2B5EF4-FFF2-40B4-BE49-F238E27FC236}">
                <a16:creationId xmlns:a16="http://schemas.microsoft.com/office/drawing/2014/main" id="{17FE98D6-D1A0-413D-A0D8-A5781FC463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0141CFA8-402F-4B34-9268-D55B1C556CDE}" type="slidenum">
              <a:rPr lang="en-US" altLang="en-US" sz="1200"/>
              <a:pPr/>
              <a:t>26</a:t>
            </a:fld>
            <a:endParaRPr lang="en-US" altLang="en-US" sz="1200"/>
          </a:p>
        </p:txBody>
      </p:sp>
      <p:sp>
        <p:nvSpPr>
          <p:cNvPr id="50180" name="Rectangle 2">
            <a:extLst>
              <a:ext uri="{FF2B5EF4-FFF2-40B4-BE49-F238E27FC236}">
                <a16:creationId xmlns:a16="http://schemas.microsoft.com/office/drawing/2014/main" id="{7BF815D2-FFA2-4909-BF15-E094CD55F2E8}"/>
              </a:ext>
            </a:extLst>
          </p:cNvPr>
          <p:cNvSpPr>
            <a:spLocks noGrp="1" noRot="1" noChangeAspect="1" noChangeArrowheads="1" noTextEdit="1"/>
          </p:cNvSpPr>
          <p:nvPr>
            <p:ph type="sldImg"/>
          </p:nvPr>
        </p:nvSpPr>
        <p:spPr>
          <a:ln/>
        </p:spPr>
      </p:sp>
      <p:sp>
        <p:nvSpPr>
          <p:cNvPr id="50181" name="Rectangle 3">
            <a:extLst>
              <a:ext uri="{FF2B5EF4-FFF2-40B4-BE49-F238E27FC236}">
                <a16:creationId xmlns:a16="http://schemas.microsoft.com/office/drawing/2014/main" id="{DF82F944-643B-41EC-97E8-516AF57B27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lnSpc>
                <a:spcPct val="90000"/>
              </a:lnSpc>
            </a:pPr>
            <a:r>
              <a:rPr lang="en-US" altLang="en-US" b="1">
                <a:latin typeface="Times" panose="02020603050405020304" pitchFamily="18" charset="0"/>
              </a:rPr>
              <a:t>Notes:</a:t>
            </a:r>
          </a:p>
          <a:p>
            <a:pPr marL="228600" indent="-228600" eaLnBrk="1" hangingPunct="1">
              <a:lnSpc>
                <a:spcPct val="90000"/>
              </a:lnSpc>
            </a:pPr>
            <a:r>
              <a:rPr lang="en-US" altLang="en-US" i="1">
                <a:latin typeface="Times" panose="02020603050405020304" pitchFamily="18" charset="0"/>
              </a:rPr>
              <a:t>A person’s buying decisions are also influenced by unique personal characteristics, such as gender; age and family life cycle; and personality, self-concept, and lifestyle.</a:t>
            </a:r>
            <a:r>
              <a:rPr lang="en-US" altLang="en-US">
                <a:latin typeface="Times" panose="02020603050405020304" pitchFamily="18" charset="0"/>
              </a:rPr>
              <a:t>  </a:t>
            </a:r>
          </a:p>
          <a:p>
            <a:pPr marL="228600" indent="-228600" eaLnBrk="1" hangingPunct="1">
              <a:lnSpc>
                <a:spcPct val="90000"/>
              </a:lnSpc>
              <a:buFontTx/>
              <a:buAutoNum type="arabicPeriod"/>
            </a:pPr>
            <a:r>
              <a:rPr lang="en-US" altLang="en-US">
                <a:latin typeface="Times" panose="02020603050405020304" pitchFamily="18" charset="0"/>
              </a:rPr>
              <a:t>The physiological differences in men and women result in the need for different products.  In addition,  the distinct cultural, social, and economic roles of men and women result in differing decision-making processes.  Men and women shop differently.  As a broad statement, women enjoy shopping; men shop out of necessity in more convenient stores with less variety.  Trends in gender marketing are influenced by the changing roles of men and women.  With working women on the rise, many industries are directing their marketing attention to women.  </a:t>
            </a:r>
          </a:p>
          <a:p>
            <a:pPr marL="228600" indent="-228600" eaLnBrk="1" hangingPunct="1">
              <a:lnSpc>
                <a:spcPct val="90000"/>
              </a:lnSpc>
              <a:buFontTx/>
              <a:buAutoNum type="arabicPeriod"/>
            </a:pPr>
            <a:r>
              <a:rPr lang="en-US" altLang="en-US">
                <a:latin typeface="Times" panose="02020603050405020304" pitchFamily="18" charset="0"/>
              </a:rPr>
              <a:t>The age and family life cycle can have a significant impact on consumer behavior.  Consumer tastes in clothes, food, cars, and recreation are often age related.  Related to age is the family life cycle, an orderly series of stages through which consumers’ attitudes and behavior evolve through maturity, experience, and changing income and status.  </a:t>
            </a:r>
          </a:p>
          <a:p>
            <a:pPr marL="228600" indent="-228600" eaLnBrk="1" hangingPunct="1">
              <a:lnSpc>
                <a:spcPct val="90000"/>
              </a:lnSpc>
              <a:buFontTx/>
              <a:buAutoNum type="arabicPeriod"/>
            </a:pPr>
            <a:r>
              <a:rPr lang="en-US" altLang="en-US">
                <a:latin typeface="Times" panose="02020603050405020304" pitchFamily="18" charset="0"/>
              </a:rPr>
              <a:t>Personality is a broad concept combining psychological makeup and environmental forces.  Self-concept combines the ideal self-image and the real self-image.  Consumers seldom buy products that jeopardize their self-image.  A lifestyle is a mode of living as identified by a person’s activities, interests, and opinions.  </a:t>
            </a:r>
          </a:p>
          <a:p>
            <a:pPr marL="228600" indent="-228600" eaLnBrk="1" hangingPunct="1">
              <a:lnSpc>
                <a:spcPct val="90000"/>
              </a:lnSpc>
              <a:buFontTx/>
              <a:buAutoNum type="arabicPeriod"/>
            </a:pPr>
            <a:endParaRPr lang="en-US" altLang="en-US">
              <a:latin typeface="Times" panose="02020603050405020304" pitchFamily="18" charset="0"/>
            </a:endParaRPr>
          </a:p>
          <a:p>
            <a:pPr marL="228600" indent="-228600" eaLnBrk="1" hangingPunct="1">
              <a:lnSpc>
                <a:spcPct val="90000"/>
              </a:lnSpc>
              <a:buFontTx/>
              <a:buAutoNum type="arabicPeriod"/>
            </a:pPr>
            <a:endParaRPr lang="en-US" altLang="en-US">
              <a:latin typeface="Times" panose="02020603050405020304" pitchFamily="18" charset="0"/>
            </a:endParaRPr>
          </a:p>
          <a:p>
            <a:pPr marL="228600" indent="-228600" eaLnBrk="1" hangingPunct="1">
              <a:lnSpc>
                <a:spcPct val="90000"/>
              </a:lnSpc>
              <a:buFontTx/>
              <a:buAutoNum type="arabicPeriod"/>
            </a:pPr>
            <a:endParaRPr lang="en-US" altLang="en-US">
              <a:latin typeface="Times" panose="02020603050405020304" pitchFamily="18" charset="0"/>
            </a:endParaRPr>
          </a:p>
          <a:p>
            <a:pPr marL="228600" indent="-228600" eaLnBrk="1" hangingPunct="1">
              <a:lnSpc>
                <a:spcPct val="90000"/>
              </a:lnSpc>
              <a:buFontTx/>
              <a:buAutoNum type="arabicPeriod"/>
            </a:pPr>
            <a:endParaRPr lang="en-US" altLang="en-US">
              <a:latin typeface="Times" panose="02020603050405020304" pitchFamily="18" charset="0"/>
            </a:endParaRPr>
          </a:p>
          <a:p>
            <a:pPr marL="228600" indent="-228600" eaLnBrk="1" hangingPunct="1">
              <a:lnSpc>
                <a:spcPct val="90000"/>
              </a:lnSpc>
            </a:pPr>
            <a:endParaRPr lang="en-US" altLang="en-US">
              <a:latin typeface="Times" panose="02020603050405020304" pitchFamily="18" charset="0"/>
            </a:endParaRPr>
          </a:p>
          <a:p>
            <a:pPr marL="228600" indent="-228600" eaLnBrk="1" hangingPunct="1">
              <a:lnSpc>
                <a:spcPct val="90000"/>
              </a:lnSpc>
            </a:pPr>
            <a:endParaRPr lang="en-US" altLang="en-US">
              <a:latin typeface="Times"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a:extLst>
              <a:ext uri="{FF2B5EF4-FFF2-40B4-BE49-F238E27FC236}">
                <a16:creationId xmlns:a16="http://schemas.microsoft.com/office/drawing/2014/main" id="{E2A84E3F-DE39-4155-9002-E2408470AC7F}"/>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a:t>Chapter 5 Consumer Decision Making</a:t>
            </a:r>
          </a:p>
        </p:txBody>
      </p:sp>
      <p:sp>
        <p:nvSpPr>
          <p:cNvPr id="52227" name="Rectangle 7">
            <a:extLst>
              <a:ext uri="{FF2B5EF4-FFF2-40B4-BE49-F238E27FC236}">
                <a16:creationId xmlns:a16="http://schemas.microsoft.com/office/drawing/2014/main" id="{708C4FEC-2715-4613-A411-43D638ED23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FC32F6C0-737C-4567-8006-43D0138EDAD6}" type="slidenum">
              <a:rPr lang="en-US" altLang="en-US" sz="1200"/>
              <a:pPr/>
              <a:t>27</a:t>
            </a:fld>
            <a:endParaRPr lang="en-US" altLang="en-US" sz="1200"/>
          </a:p>
        </p:txBody>
      </p:sp>
      <p:sp>
        <p:nvSpPr>
          <p:cNvPr id="52228" name="Rectangle 2">
            <a:extLst>
              <a:ext uri="{FF2B5EF4-FFF2-40B4-BE49-F238E27FC236}">
                <a16:creationId xmlns:a16="http://schemas.microsoft.com/office/drawing/2014/main" id="{671A77EA-577D-44CF-A954-69EFBD616A11}"/>
              </a:ext>
            </a:extLst>
          </p:cNvPr>
          <p:cNvSpPr>
            <a:spLocks noGrp="1" noRot="1" noChangeAspect="1" noChangeArrowheads="1" noTextEdit="1"/>
          </p:cNvSpPr>
          <p:nvPr>
            <p:ph type="sldImg"/>
          </p:nvPr>
        </p:nvSpPr>
        <p:spPr>
          <a:ln/>
        </p:spPr>
      </p:sp>
      <p:sp>
        <p:nvSpPr>
          <p:cNvPr id="52229" name="Rectangle 3">
            <a:extLst>
              <a:ext uri="{FF2B5EF4-FFF2-40B4-BE49-F238E27FC236}">
                <a16:creationId xmlns:a16="http://schemas.microsoft.com/office/drawing/2014/main" id="{D48DBC7C-141F-4178-8FA2-984BA1DD88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a:extLst>
              <a:ext uri="{FF2B5EF4-FFF2-40B4-BE49-F238E27FC236}">
                <a16:creationId xmlns:a16="http://schemas.microsoft.com/office/drawing/2014/main" id="{82C7638F-92F5-4A45-B135-0B01C839B2E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a:t>Chapter 5 Consumer Decision Making</a:t>
            </a:r>
          </a:p>
        </p:txBody>
      </p:sp>
      <p:sp>
        <p:nvSpPr>
          <p:cNvPr id="54275" name="Rectangle 7">
            <a:extLst>
              <a:ext uri="{FF2B5EF4-FFF2-40B4-BE49-F238E27FC236}">
                <a16:creationId xmlns:a16="http://schemas.microsoft.com/office/drawing/2014/main" id="{54E7D162-F19E-47FF-B7DB-D60272C616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5ABBD8A-8C72-4857-B9E4-504BAE6AFF05}" type="slidenum">
              <a:rPr lang="en-US" altLang="en-US" sz="1200"/>
              <a:pPr/>
              <a:t>28</a:t>
            </a:fld>
            <a:endParaRPr lang="en-US" altLang="en-US" sz="1200"/>
          </a:p>
        </p:txBody>
      </p:sp>
      <p:sp>
        <p:nvSpPr>
          <p:cNvPr id="54276" name="Rectangle 2">
            <a:extLst>
              <a:ext uri="{FF2B5EF4-FFF2-40B4-BE49-F238E27FC236}">
                <a16:creationId xmlns:a16="http://schemas.microsoft.com/office/drawing/2014/main" id="{0092ABF9-EB19-4AFE-8C7D-1013711948E8}"/>
              </a:ext>
            </a:extLst>
          </p:cNvPr>
          <p:cNvSpPr>
            <a:spLocks noGrp="1" noRot="1" noChangeAspect="1" noChangeArrowheads="1" noTextEdit="1"/>
          </p:cNvSpPr>
          <p:nvPr>
            <p:ph type="sldImg"/>
          </p:nvPr>
        </p:nvSpPr>
        <p:spPr>
          <a:ln/>
        </p:spPr>
      </p:sp>
      <p:sp>
        <p:nvSpPr>
          <p:cNvPr id="54277" name="Rectangle 3">
            <a:extLst>
              <a:ext uri="{FF2B5EF4-FFF2-40B4-BE49-F238E27FC236}">
                <a16:creationId xmlns:a16="http://schemas.microsoft.com/office/drawing/2014/main" id="{D1B6517A-ACF8-472F-8854-45C58BADE9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b="1">
                <a:latin typeface="Times" panose="02020603050405020304" pitchFamily="18" charset="0"/>
              </a:rPr>
              <a:t>Notes:</a:t>
            </a:r>
          </a:p>
          <a:p>
            <a:pPr marL="228600" indent="-228600" eaLnBrk="1" hangingPunct="1">
              <a:buFontTx/>
              <a:buAutoNum type="arabicPeriod"/>
            </a:pPr>
            <a:r>
              <a:rPr lang="en-US" altLang="en-US">
                <a:latin typeface="Times" panose="02020603050405020304" pitchFamily="18" charset="0"/>
              </a:rPr>
              <a:t>The psychological influences are the factors consumers use to interact with their world.  They are the tools used to recognize feelings, gather and analyze information, formulate thoughts and opinions, and take action.  </a:t>
            </a:r>
            <a:br>
              <a:rPr lang="en-US" altLang="en-US">
                <a:latin typeface="Times" panose="02020603050405020304" pitchFamily="18" charset="0"/>
              </a:rPr>
            </a:br>
            <a:endParaRPr lang="en-US" altLang="en-US">
              <a:latin typeface="Times" panose="02020603050405020304" pitchFamily="18" charset="0"/>
            </a:endParaRPr>
          </a:p>
          <a:p>
            <a:pPr marL="228600" indent="-228600" eaLnBrk="1" hangingPunct="1">
              <a:buFontTx/>
              <a:buAutoNum type="arabicPeriod"/>
            </a:pPr>
            <a:endParaRPr lang="en-US" altLang="en-US">
              <a:latin typeface="Times" panose="02020603050405020304" pitchFamily="18" charset="0"/>
            </a:endParaRPr>
          </a:p>
          <a:p>
            <a:pPr marL="228600" indent="-228600" eaLnBrk="1" hangingPunct="1"/>
            <a:endParaRPr lang="en-US" altLang="en-US">
              <a:latin typeface="Times"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a:extLst>
              <a:ext uri="{FF2B5EF4-FFF2-40B4-BE49-F238E27FC236}">
                <a16:creationId xmlns:a16="http://schemas.microsoft.com/office/drawing/2014/main" id="{4CA4DD92-438C-49E3-82E1-7FAA88CE6774}"/>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a:t>Chapter 5 Consumer Decision Making</a:t>
            </a:r>
          </a:p>
        </p:txBody>
      </p:sp>
      <p:sp>
        <p:nvSpPr>
          <p:cNvPr id="56323" name="Rectangle 7">
            <a:extLst>
              <a:ext uri="{FF2B5EF4-FFF2-40B4-BE49-F238E27FC236}">
                <a16:creationId xmlns:a16="http://schemas.microsoft.com/office/drawing/2014/main" id="{FDBC99BD-4B28-43E5-9AE5-AFC73C7FDA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835E7187-840E-4EF0-90C8-F9915C8F63E2}" type="slidenum">
              <a:rPr lang="en-US" altLang="en-US" sz="1200"/>
              <a:pPr/>
              <a:t>29</a:t>
            </a:fld>
            <a:endParaRPr lang="en-US" altLang="en-US" sz="1200"/>
          </a:p>
        </p:txBody>
      </p:sp>
      <p:sp>
        <p:nvSpPr>
          <p:cNvPr id="56324" name="Rectangle 2">
            <a:extLst>
              <a:ext uri="{FF2B5EF4-FFF2-40B4-BE49-F238E27FC236}">
                <a16:creationId xmlns:a16="http://schemas.microsoft.com/office/drawing/2014/main" id="{8436635D-070C-4586-B9F8-7FE2361FD3F9}"/>
              </a:ext>
            </a:extLst>
          </p:cNvPr>
          <p:cNvSpPr>
            <a:spLocks noGrp="1" noRot="1" noChangeAspect="1" noChangeArrowheads="1" noTextEdit="1"/>
          </p:cNvSpPr>
          <p:nvPr>
            <p:ph type="sldImg"/>
          </p:nvPr>
        </p:nvSpPr>
        <p:spPr>
          <a:ln/>
        </p:spPr>
      </p:sp>
      <p:sp>
        <p:nvSpPr>
          <p:cNvPr id="56325" name="Rectangle 3">
            <a:extLst>
              <a:ext uri="{FF2B5EF4-FFF2-40B4-BE49-F238E27FC236}">
                <a16:creationId xmlns:a16="http://schemas.microsoft.com/office/drawing/2014/main" id="{EE9DF8D2-51DF-4226-BF6A-B31DAA7227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a:extLst>
              <a:ext uri="{FF2B5EF4-FFF2-40B4-BE49-F238E27FC236}">
                <a16:creationId xmlns:a16="http://schemas.microsoft.com/office/drawing/2014/main" id="{67102F1B-99EA-425C-9157-FF4CAF3561E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a:t>Chapter 5 Consumer Decision Making</a:t>
            </a:r>
          </a:p>
        </p:txBody>
      </p:sp>
      <p:sp>
        <p:nvSpPr>
          <p:cNvPr id="58371" name="Rectangle 7">
            <a:extLst>
              <a:ext uri="{FF2B5EF4-FFF2-40B4-BE49-F238E27FC236}">
                <a16:creationId xmlns:a16="http://schemas.microsoft.com/office/drawing/2014/main" id="{F6F6E70C-4420-44D0-9601-D2FC77A6B2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BBE6657-51E4-4D34-BA5F-66BEBAEBB0D4}" type="slidenum">
              <a:rPr lang="en-US" altLang="en-US" sz="1200"/>
              <a:pPr/>
              <a:t>30</a:t>
            </a:fld>
            <a:endParaRPr lang="en-US" altLang="en-US" sz="1200"/>
          </a:p>
        </p:txBody>
      </p:sp>
      <p:sp>
        <p:nvSpPr>
          <p:cNvPr id="58372" name="Rectangle 2">
            <a:extLst>
              <a:ext uri="{FF2B5EF4-FFF2-40B4-BE49-F238E27FC236}">
                <a16:creationId xmlns:a16="http://schemas.microsoft.com/office/drawing/2014/main" id="{89150897-7161-46A8-B20D-428F8E101DA9}"/>
              </a:ext>
            </a:extLst>
          </p:cNvPr>
          <p:cNvSpPr>
            <a:spLocks noGrp="1" noRot="1" noChangeAspect="1" noChangeArrowheads="1" noTextEdit="1"/>
          </p:cNvSpPr>
          <p:nvPr>
            <p:ph type="sldImg"/>
          </p:nvPr>
        </p:nvSpPr>
        <p:spPr>
          <a:ln/>
        </p:spPr>
      </p:sp>
      <p:sp>
        <p:nvSpPr>
          <p:cNvPr id="58373" name="Rectangle 3">
            <a:extLst>
              <a:ext uri="{FF2B5EF4-FFF2-40B4-BE49-F238E27FC236}">
                <a16:creationId xmlns:a16="http://schemas.microsoft.com/office/drawing/2014/main" id="{0E515B96-7376-44C0-ACE7-30BC187E54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Times" panose="02020603050405020304" pitchFamily="18" charset="0"/>
              </a:rPr>
              <a:t>Notes:</a:t>
            </a:r>
          </a:p>
          <a:p>
            <a:pPr eaLnBrk="1" hangingPunct="1"/>
            <a:r>
              <a:rPr lang="en-US" altLang="en-US">
                <a:latin typeface="Times" panose="02020603050405020304" pitchFamily="18" charset="0"/>
              </a:rPr>
              <a:t>People cannot perceive every stimulus in their environment.  They use selective exposure, along with the closely related concepts of selective distortion and retention to decide which stimuli to notice and which to ignore.  </a:t>
            </a:r>
          </a:p>
          <a:p>
            <a:pPr eaLnBrk="1" hangingPunct="1"/>
            <a:endParaRPr lang="en-US" altLang="en-US">
              <a:latin typeface="Times"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a:extLst>
              <a:ext uri="{FF2B5EF4-FFF2-40B4-BE49-F238E27FC236}">
                <a16:creationId xmlns:a16="http://schemas.microsoft.com/office/drawing/2014/main" id="{BEECE58C-C710-4E68-BD32-E1F80FAA785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a:t>Chapter 5 Consumer Decision Making</a:t>
            </a:r>
          </a:p>
        </p:txBody>
      </p:sp>
      <p:sp>
        <p:nvSpPr>
          <p:cNvPr id="60419" name="Rectangle 7">
            <a:extLst>
              <a:ext uri="{FF2B5EF4-FFF2-40B4-BE49-F238E27FC236}">
                <a16:creationId xmlns:a16="http://schemas.microsoft.com/office/drawing/2014/main" id="{1F835F4B-B2F7-41A6-8B8B-F45AE6E7D8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A4678535-7D2B-4B7A-A539-81F5C13F6A6C}" type="slidenum">
              <a:rPr lang="en-US" altLang="en-US" sz="1200"/>
              <a:pPr/>
              <a:t>31</a:t>
            </a:fld>
            <a:endParaRPr lang="en-US" altLang="en-US" sz="1200"/>
          </a:p>
        </p:txBody>
      </p:sp>
      <p:sp>
        <p:nvSpPr>
          <p:cNvPr id="60420" name="Rectangle 2">
            <a:extLst>
              <a:ext uri="{FF2B5EF4-FFF2-40B4-BE49-F238E27FC236}">
                <a16:creationId xmlns:a16="http://schemas.microsoft.com/office/drawing/2014/main" id="{5FC49641-7CDE-4387-AABE-329B35C36C98}"/>
              </a:ext>
            </a:extLst>
          </p:cNvPr>
          <p:cNvSpPr>
            <a:spLocks noGrp="1" noRot="1" noChangeAspect="1" noChangeArrowheads="1" noTextEdit="1"/>
          </p:cNvSpPr>
          <p:nvPr>
            <p:ph type="sldImg"/>
          </p:nvPr>
        </p:nvSpPr>
        <p:spPr>
          <a:ln/>
        </p:spPr>
      </p:sp>
      <p:sp>
        <p:nvSpPr>
          <p:cNvPr id="60421" name="Rectangle 3">
            <a:extLst>
              <a:ext uri="{FF2B5EF4-FFF2-40B4-BE49-F238E27FC236}">
                <a16:creationId xmlns:a16="http://schemas.microsoft.com/office/drawing/2014/main" id="{6BFFFF79-C5F0-4339-BBB8-2D89644406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b="1">
                <a:latin typeface="Times" panose="02020603050405020304" pitchFamily="18" charset="0"/>
              </a:rPr>
              <a:t>Discussion/Team Activity:</a:t>
            </a:r>
          </a:p>
          <a:p>
            <a:pPr marL="228600" indent="-228600" eaLnBrk="1" hangingPunct="1">
              <a:buFontTx/>
              <a:buAutoNum type="arabicPeriod"/>
            </a:pPr>
            <a:r>
              <a:rPr lang="en-US" altLang="en-US">
                <a:latin typeface="Times" panose="02020603050405020304" pitchFamily="18" charset="0"/>
              </a:rPr>
              <a:t>Discuss examples representing each of the described perception states.  </a:t>
            </a:r>
            <a:br>
              <a:rPr lang="en-US" altLang="en-US">
                <a:latin typeface="Times" panose="02020603050405020304" pitchFamily="18" charset="0"/>
              </a:rPr>
            </a:br>
            <a:endParaRPr lang="en-US" altLang="en-US">
              <a:latin typeface="Times"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98F2E754-2C9F-49EC-8618-444A41DBC1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649072DE-B737-4A6D-A55D-FF7E7DD0FD8A}" type="slidenum">
              <a:rPr lang="en-US" altLang="en-US" sz="1200"/>
              <a:pPr/>
              <a:t>32</a:t>
            </a:fld>
            <a:endParaRPr lang="en-US" altLang="en-US" sz="1200"/>
          </a:p>
        </p:txBody>
      </p:sp>
      <p:sp>
        <p:nvSpPr>
          <p:cNvPr id="62467" name="Rectangle 2">
            <a:extLst>
              <a:ext uri="{FF2B5EF4-FFF2-40B4-BE49-F238E27FC236}">
                <a16:creationId xmlns:a16="http://schemas.microsoft.com/office/drawing/2014/main" id="{8CC023B9-F222-4FF3-B4F0-EE395734C7DF}"/>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C36BC9F6-D051-4B7F-BE48-753AAD7887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BFDC2934-7690-4083-AA1A-2A8F50EB9F80}"/>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a:t>Chapter 5 Consumer Decision Making</a:t>
            </a:r>
          </a:p>
        </p:txBody>
      </p:sp>
      <p:sp>
        <p:nvSpPr>
          <p:cNvPr id="7171" name="Rectangle 7">
            <a:extLst>
              <a:ext uri="{FF2B5EF4-FFF2-40B4-BE49-F238E27FC236}">
                <a16:creationId xmlns:a16="http://schemas.microsoft.com/office/drawing/2014/main" id="{F1A31AAA-11ED-4A50-928F-21E14638EB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00C9B0EB-76A0-43CE-AEB6-A067102D2878}" type="slidenum">
              <a:rPr lang="en-US" altLang="en-US" sz="1200"/>
              <a:pPr/>
              <a:t>4</a:t>
            </a:fld>
            <a:endParaRPr lang="en-US" altLang="en-US" sz="1200"/>
          </a:p>
        </p:txBody>
      </p:sp>
      <p:sp>
        <p:nvSpPr>
          <p:cNvPr id="7172" name="Rectangle 2">
            <a:extLst>
              <a:ext uri="{FF2B5EF4-FFF2-40B4-BE49-F238E27FC236}">
                <a16:creationId xmlns:a16="http://schemas.microsoft.com/office/drawing/2014/main" id="{FF5D9E82-D785-4FB8-988A-8B8601A99C35}"/>
              </a:ext>
            </a:extLst>
          </p:cNvPr>
          <p:cNvSpPr>
            <a:spLocks noGrp="1" noRot="1" noChangeAspect="1" noChangeArrowheads="1" noTextEdit="1"/>
          </p:cNvSpPr>
          <p:nvPr>
            <p:ph type="sldImg"/>
          </p:nvPr>
        </p:nvSpPr>
        <p:spPr>
          <a:xfrm>
            <a:off x="1146175" y="687388"/>
            <a:ext cx="4567238" cy="3425825"/>
          </a:xfrm>
          <a:solidFill>
            <a:srgbClr val="FFFFFF"/>
          </a:solidFill>
          <a:ln w="12700" cap="flat"/>
        </p:spPr>
      </p:sp>
      <p:sp>
        <p:nvSpPr>
          <p:cNvPr id="7173" name="Rectangle 3">
            <a:extLst>
              <a:ext uri="{FF2B5EF4-FFF2-40B4-BE49-F238E27FC236}">
                <a16:creationId xmlns:a16="http://schemas.microsoft.com/office/drawing/2014/main" id="{5814FA2D-924A-4E48-83FA-4AB9A1677B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a:latin typeface="Times"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F4A47E9-93E4-49AA-85CF-C63811E5CD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42DAEBC1-F09C-4AA4-B965-24DF6296EB89}" type="slidenum">
              <a:rPr lang="en-US" altLang="en-US" sz="1200"/>
              <a:pPr/>
              <a:t>33</a:t>
            </a:fld>
            <a:endParaRPr lang="en-US" altLang="en-US" sz="1200"/>
          </a:p>
        </p:txBody>
      </p:sp>
      <p:sp>
        <p:nvSpPr>
          <p:cNvPr id="64515" name="Rectangle 2">
            <a:extLst>
              <a:ext uri="{FF2B5EF4-FFF2-40B4-BE49-F238E27FC236}">
                <a16:creationId xmlns:a16="http://schemas.microsoft.com/office/drawing/2014/main" id="{4627C552-27EB-4322-A7AE-2FD7BB2C4695}"/>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9F5D8644-D6C4-4FD9-A66B-0CA15F29E1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A6EE176E-391F-4079-B85C-A40C9ABDDA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B69E6697-26FE-409B-8A10-D57ACC290B53}" type="slidenum">
              <a:rPr lang="en-US" altLang="en-US" sz="1200"/>
              <a:pPr/>
              <a:t>35</a:t>
            </a:fld>
            <a:endParaRPr lang="en-US" altLang="en-US" sz="1200"/>
          </a:p>
        </p:txBody>
      </p:sp>
      <p:sp>
        <p:nvSpPr>
          <p:cNvPr id="67587" name="Rectangle 2">
            <a:extLst>
              <a:ext uri="{FF2B5EF4-FFF2-40B4-BE49-F238E27FC236}">
                <a16:creationId xmlns:a16="http://schemas.microsoft.com/office/drawing/2014/main" id="{A0616BD9-5AEB-41A5-8788-724B39A832F1}"/>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368D02B6-87F8-49C1-BF03-D99F509476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64349AF5-A899-4756-B310-CC39E6CE54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A564E214-486D-44D9-9734-A1A1B08FC87A}" type="slidenum">
              <a:rPr lang="en-US" altLang="en-US" sz="1200"/>
              <a:pPr/>
              <a:t>36</a:t>
            </a:fld>
            <a:endParaRPr lang="en-US" altLang="en-US" sz="1200"/>
          </a:p>
        </p:txBody>
      </p:sp>
      <p:sp>
        <p:nvSpPr>
          <p:cNvPr id="69635" name="Rectangle 2">
            <a:extLst>
              <a:ext uri="{FF2B5EF4-FFF2-40B4-BE49-F238E27FC236}">
                <a16:creationId xmlns:a16="http://schemas.microsoft.com/office/drawing/2014/main" id="{1E8DE648-A067-437F-AA6E-BBAA3D61AB60}"/>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9D0B2D2F-A4AC-4BB6-AE13-DC3C3C48B4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A82382FA-9347-46CF-9B42-63390B2DDE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751CF1F-469E-4C52-9289-26AC75AEF9B7}" type="slidenum">
              <a:rPr lang="en-US" altLang="en-US" sz="1200"/>
              <a:pPr/>
              <a:t>37</a:t>
            </a:fld>
            <a:endParaRPr lang="en-US" altLang="en-US" sz="1200"/>
          </a:p>
        </p:txBody>
      </p:sp>
      <p:sp>
        <p:nvSpPr>
          <p:cNvPr id="71683" name="Rectangle 2">
            <a:extLst>
              <a:ext uri="{FF2B5EF4-FFF2-40B4-BE49-F238E27FC236}">
                <a16:creationId xmlns:a16="http://schemas.microsoft.com/office/drawing/2014/main" id="{AB45CD16-3F4C-4E85-BE81-F97400FD7C7E}"/>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A2387211-AFEC-4538-9A7D-B2CD5F6CCE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C77AF7BC-C251-4B82-8B43-1B6568A14A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9036D3C-114B-45DD-A795-DFA95B6266E0}" type="slidenum">
              <a:rPr lang="en-US" altLang="en-US" sz="1200"/>
              <a:pPr/>
              <a:t>38</a:t>
            </a:fld>
            <a:endParaRPr lang="en-US" altLang="en-US" sz="1200"/>
          </a:p>
        </p:txBody>
      </p:sp>
      <p:sp>
        <p:nvSpPr>
          <p:cNvPr id="73731" name="Rectangle 2">
            <a:extLst>
              <a:ext uri="{FF2B5EF4-FFF2-40B4-BE49-F238E27FC236}">
                <a16:creationId xmlns:a16="http://schemas.microsoft.com/office/drawing/2014/main" id="{58B909D4-731F-45CF-BF54-DC339011B793}"/>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35CF1D7B-7B31-400E-9184-6E8DCA61B3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202A7972-2177-4FE1-A765-9E859D7871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8B0BAE8-F06B-491B-BD6C-330851358048}" type="slidenum">
              <a:rPr lang="en-US" altLang="en-US" sz="1200"/>
              <a:pPr/>
              <a:t>39</a:t>
            </a:fld>
            <a:endParaRPr lang="en-US" altLang="en-US" sz="1200"/>
          </a:p>
        </p:txBody>
      </p:sp>
      <p:sp>
        <p:nvSpPr>
          <p:cNvPr id="75779" name="Rectangle 2">
            <a:extLst>
              <a:ext uri="{FF2B5EF4-FFF2-40B4-BE49-F238E27FC236}">
                <a16:creationId xmlns:a16="http://schemas.microsoft.com/office/drawing/2014/main" id="{7C7F7307-29F0-49FD-8D83-7AA4DDDBC3EF}"/>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97F0BE0D-36A8-4FC7-8735-41FC331D1C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DE0B8CB0-4F89-4D3F-9476-F7490DA197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53E5A1A-B21F-4CA5-A161-D05D70D6830D}" type="slidenum">
              <a:rPr lang="en-US" altLang="en-US" sz="1200"/>
              <a:pPr/>
              <a:t>5</a:t>
            </a:fld>
            <a:endParaRPr lang="en-US" altLang="en-US" sz="1200"/>
          </a:p>
        </p:txBody>
      </p:sp>
      <p:sp>
        <p:nvSpPr>
          <p:cNvPr id="9219" name="Rectangle 2">
            <a:extLst>
              <a:ext uri="{FF2B5EF4-FFF2-40B4-BE49-F238E27FC236}">
                <a16:creationId xmlns:a16="http://schemas.microsoft.com/office/drawing/2014/main" id="{7DB8C48E-42CF-41FC-8313-2E8386DAA4F7}"/>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3421CEBD-C950-4A57-97DD-D0563303D5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5AEB09D3-D1DA-4F3A-A5A2-B1588F567500}"/>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a:t>Chapter 5 Consumer Decision Making</a:t>
            </a:r>
          </a:p>
        </p:txBody>
      </p:sp>
      <p:sp>
        <p:nvSpPr>
          <p:cNvPr id="11267" name="Rectangle 7">
            <a:extLst>
              <a:ext uri="{FF2B5EF4-FFF2-40B4-BE49-F238E27FC236}">
                <a16:creationId xmlns:a16="http://schemas.microsoft.com/office/drawing/2014/main" id="{780EB7B9-267F-4C4E-89FF-CD5D4CF1A3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A305BD7B-F2AF-43CB-AF16-278F668CFED8}" type="slidenum">
              <a:rPr lang="en-US" altLang="en-US" sz="1200"/>
              <a:pPr/>
              <a:t>6</a:t>
            </a:fld>
            <a:endParaRPr lang="en-US" altLang="en-US" sz="1200"/>
          </a:p>
        </p:txBody>
      </p:sp>
      <p:sp>
        <p:nvSpPr>
          <p:cNvPr id="11268" name="Rectangle 2">
            <a:extLst>
              <a:ext uri="{FF2B5EF4-FFF2-40B4-BE49-F238E27FC236}">
                <a16:creationId xmlns:a16="http://schemas.microsoft.com/office/drawing/2014/main" id="{B7EBFD02-1F3F-4560-9D65-0D71A87CE7F6}"/>
              </a:ext>
            </a:extLst>
          </p:cNvPr>
          <p:cNvSpPr>
            <a:spLocks noGrp="1" noRot="1" noChangeAspect="1" noChangeArrowheads="1" noTextEdit="1"/>
          </p:cNvSpPr>
          <p:nvPr>
            <p:ph type="sldImg"/>
          </p:nvPr>
        </p:nvSpPr>
        <p:spPr>
          <a:ln/>
        </p:spPr>
      </p:sp>
      <p:sp>
        <p:nvSpPr>
          <p:cNvPr id="11269" name="Rectangle 3">
            <a:extLst>
              <a:ext uri="{FF2B5EF4-FFF2-40B4-BE49-F238E27FC236}">
                <a16:creationId xmlns:a16="http://schemas.microsoft.com/office/drawing/2014/main" id="{05DC5CF8-8760-4A1B-BD20-F5F5A0BA73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E06E3FE0-B650-4158-8100-2E977E13FA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88009894-0F28-47EF-B145-05F33BD5C648}" type="slidenum">
              <a:rPr lang="en-US" altLang="en-US" sz="1200"/>
              <a:pPr/>
              <a:t>7</a:t>
            </a:fld>
            <a:endParaRPr lang="en-US" altLang="en-US" sz="1200"/>
          </a:p>
        </p:txBody>
      </p:sp>
      <p:sp>
        <p:nvSpPr>
          <p:cNvPr id="13315" name="Rectangle 2">
            <a:extLst>
              <a:ext uri="{FF2B5EF4-FFF2-40B4-BE49-F238E27FC236}">
                <a16:creationId xmlns:a16="http://schemas.microsoft.com/office/drawing/2014/main" id="{E25D0FAF-8F56-4948-94BE-EB923B1306F8}"/>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646511AF-839E-4B1F-895F-61395376E3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5CE50BA6-BC6F-4AEA-A5B0-069C80C4507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a:t>Chapter 5 Consumer Decision Making</a:t>
            </a:r>
          </a:p>
        </p:txBody>
      </p:sp>
      <p:sp>
        <p:nvSpPr>
          <p:cNvPr id="17411" name="Rectangle 7">
            <a:extLst>
              <a:ext uri="{FF2B5EF4-FFF2-40B4-BE49-F238E27FC236}">
                <a16:creationId xmlns:a16="http://schemas.microsoft.com/office/drawing/2014/main" id="{624D118C-30D0-483B-A487-0A0845B7E4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F0B45414-CFCA-4A00-9E29-7409F9C8462B}" type="slidenum">
              <a:rPr lang="en-US" altLang="en-US" sz="1200"/>
              <a:pPr/>
              <a:t>10</a:t>
            </a:fld>
            <a:endParaRPr lang="en-US" altLang="en-US" sz="1200"/>
          </a:p>
        </p:txBody>
      </p:sp>
      <p:sp>
        <p:nvSpPr>
          <p:cNvPr id="17412" name="Rectangle 2">
            <a:extLst>
              <a:ext uri="{FF2B5EF4-FFF2-40B4-BE49-F238E27FC236}">
                <a16:creationId xmlns:a16="http://schemas.microsoft.com/office/drawing/2014/main" id="{6B9C7235-994E-47AB-BA19-048D53D8C8AF}"/>
              </a:ext>
            </a:extLst>
          </p:cNvPr>
          <p:cNvSpPr>
            <a:spLocks noGrp="1" noRot="1" noChangeAspect="1" noChangeArrowheads="1" noTextEdit="1"/>
          </p:cNvSpPr>
          <p:nvPr>
            <p:ph type="sldImg"/>
          </p:nvPr>
        </p:nvSpPr>
        <p:spPr>
          <a:ln/>
        </p:spPr>
      </p:sp>
      <p:sp>
        <p:nvSpPr>
          <p:cNvPr id="17413" name="Rectangle 3">
            <a:extLst>
              <a:ext uri="{FF2B5EF4-FFF2-40B4-BE49-F238E27FC236}">
                <a16:creationId xmlns:a16="http://schemas.microsoft.com/office/drawing/2014/main" id="{DB085BF1-7437-4DFC-B999-27BBB6DB9B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Times" panose="02020603050405020304" pitchFamily="18" charset="0"/>
              </a:rPr>
              <a:t>Notes:</a:t>
            </a:r>
          </a:p>
          <a:p>
            <a:pPr eaLnBrk="1" hangingPunct="1"/>
            <a:r>
              <a:rPr lang="en-US" altLang="en-US">
                <a:latin typeface="Times" panose="02020603050405020304" pitchFamily="18" charset="0"/>
              </a:rPr>
              <a:t>Following the evaluation of alternatives, the consumer decides which product to buy or decides not to buy at all.  </a:t>
            </a:r>
          </a:p>
          <a:p>
            <a:pPr eaLnBrk="1" hangingPunct="1"/>
            <a:endParaRPr lang="en-US" altLang="en-US">
              <a:latin typeface="Times"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id="{690E94D7-092A-4FE3-A944-CE9E767537A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a:t>Chapter 5 Consumer Decision Making</a:t>
            </a:r>
          </a:p>
        </p:txBody>
      </p:sp>
      <p:sp>
        <p:nvSpPr>
          <p:cNvPr id="19459" name="Rectangle 7">
            <a:extLst>
              <a:ext uri="{FF2B5EF4-FFF2-40B4-BE49-F238E27FC236}">
                <a16:creationId xmlns:a16="http://schemas.microsoft.com/office/drawing/2014/main" id="{FA41BFC2-958D-4600-8A1F-169704EA18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FDCCE8C7-47FA-4987-BB18-6A7002C47B16}" type="slidenum">
              <a:rPr lang="en-US" altLang="en-US" sz="1200"/>
              <a:pPr/>
              <a:t>11</a:t>
            </a:fld>
            <a:endParaRPr lang="en-US" altLang="en-US" sz="1200"/>
          </a:p>
        </p:txBody>
      </p:sp>
      <p:sp>
        <p:nvSpPr>
          <p:cNvPr id="19460" name="Rectangle 2">
            <a:extLst>
              <a:ext uri="{FF2B5EF4-FFF2-40B4-BE49-F238E27FC236}">
                <a16:creationId xmlns:a16="http://schemas.microsoft.com/office/drawing/2014/main" id="{7EB84AAC-F0D2-43CB-948D-983781054732}"/>
              </a:ext>
            </a:extLst>
          </p:cNvPr>
          <p:cNvSpPr>
            <a:spLocks noGrp="1" noRot="1" noChangeAspect="1" noChangeArrowheads="1" noTextEdit="1"/>
          </p:cNvSpPr>
          <p:nvPr>
            <p:ph type="sldImg"/>
          </p:nvPr>
        </p:nvSpPr>
        <p:spPr>
          <a:ln/>
        </p:spPr>
      </p:sp>
      <p:sp>
        <p:nvSpPr>
          <p:cNvPr id="19461" name="Rectangle 3">
            <a:extLst>
              <a:ext uri="{FF2B5EF4-FFF2-40B4-BE49-F238E27FC236}">
                <a16:creationId xmlns:a16="http://schemas.microsoft.com/office/drawing/2014/main" id="{433A9D10-A954-41F7-A985-4F95EB4505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b="1">
                <a:latin typeface="Times" panose="02020603050405020304" pitchFamily="18" charset="0"/>
              </a:rPr>
              <a:t>Notes:</a:t>
            </a:r>
          </a:p>
          <a:p>
            <a:pPr marL="228600" indent="-228600" eaLnBrk="1" hangingPunct="1">
              <a:buFontTx/>
              <a:buAutoNum type="arabicPeriod"/>
            </a:pPr>
            <a:r>
              <a:rPr lang="en-US" altLang="en-US">
                <a:latin typeface="Times" panose="02020603050405020304" pitchFamily="18" charset="0"/>
              </a:rPr>
              <a:t>Once a purchase decision is made, the next step in the process is the evaluation of the product after purchase.  Consumers expect certain outcomes from the purchase, and how well these expectations are met determines the level of customer satisfaction.  </a:t>
            </a:r>
            <a:br>
              <a:rPr lang="en-US" altLang="en-US">
                <a:latin typeface="Times" panose="02020603050405020304" pitchFamily="18" charset="0"/>
              </a:rPr>
            </a:br>
            <a:endParaRPr lang="en-US" altLang="en-US">
              <a:latin typeface="Times" panose="02020603050405020304" pitchFamily="18" charset="0"/>
            </a:endParaRPr>
          </a:p>
          <a:p>
            <a:pPr marL="228600" indent="-228600" eaLnBrk="1" hangingPunct="1">
              <a:buFontTx/>
              <a:buAutoNum type="arabicPeriod"/>
            </a:pPr>
            <a:r>
              <a:rPr lang="en-US" altLang="en-US">
                <a:latin typeface="Times" panose="02020603050405020304" pitchFamily="18" charset="0"/>
              </a:rPr>
              <a:t>Price influences the level of expectations for a product or service.</a:t>
            </a:r>
            <a:br>
              <a:rPr lang="en-US" altLang="en-US">
                <a:latin typeface="Times" panose="02020603050405020304" pitchFamily="18" charset="0"/>
              </a:rPr>
            </a:br>
            <a:endParaRPr lang="en-US" altLang="en-US">
              <a:latin typeface="Times" panose="02020603050405020304" pitchFamily="18" charset="0"/>
            </a:endParaRPr>
          </a:p>
          <a:p>
            <a:pPr marL="228600" indent="-228600" eaLnBrk="1" hangingPunct="1">
              <a:buFontTx/>
              <a:buAutoNum type="arabicPeriod"/>
            </a:pPr>
            <a:r>
              <a:rPr lang="en-US" altLang="en-US">
                <a:latin typeface="Times" panose="02020603050405020304" pitchFamily="18" charset="0"/>
              </a:rPr>
              <a:t>When people feel inconsistency between their values or opinions and their behavior, they feel an inner tension called cognitive dissonance.  In purchase decisions, this is also called “buyer’s remorse.”  75 percent of consumers say they had a bad experience in the last year with a product purchased.  Marketers try to reduce any lingering doubt.  </a:t>
            </a:r>
          </a:p>
          <a:p>
            <a:pPr marL="228600" indent="-228600" eaLnBrk="1" hangingPunct="1">
              <a:buFontTx/>
              <a:buAutoNum type="arabicPeriod"/>
            </a:pPr>
            <a:endParaRPr lang="en-US" altLang="en-US">
              <a:latin typeface="Times" panose="02020603050405020304" pitchFamily="18" charset="0"/>
            </a:endParaRPr>
          </a:p>
          <a:p>
            <a:pPr marL="228600" indent="-228600" eaLnBrk="1" hangingPunct="1"/>
            <a:endParaRPr lang="en-US" altLang="en-US">
              <a:latin typeface="Times" panose="02020603050405020304" pitchFamily="18" charset="0"/>
            </a:endParaRPr>
          </a:p>
          <a:p>
            <a:pPr marL="228600" indent="-228600" eaLnBrk="1" hangingPunct="1"/>
            <a:endParaRPr lang="en-US" altLang="en-US">
              <a:latin typeface="Times" panose="02020603050405020304" pitchFamily="18" charset="0"/>
            </a:endParaRPr>
          </a:p>
          <a:p>
            <a:pPr marL="228600" indent="-228600" eaLnBrk="1" hangingPunct="1"/>
            <a:endParaRPr lang="en-US" altLang="en-US">
              <a:latin typeface="Times" panose="02020603050405020304" pitchFamily="18" charset="0"/>
            </a:endParaRPr>
          </a:p>
          <a:p>
            <a:pPr marL="228600" indent="-228600" eaLnBrk="1" hangingPunct="1"/>
            <a:endParaRPr lang="en-US" altLang="en-US">
              <a:latin typeface="Times"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8E1435C2-50A4-49AB-9E58-17E754ACCC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5C87B914-AA65-4707-A828-148990D4C8DB}" type="slidenum">
              <a:rPr lang="en-US" altLang="en-US" sz="1200"/>
              <a:pPr/>
              <a:t>12</a:t>
            </a:fld>
            <a:endParaRPr lang="en-US" altLang="en-US" sz="1200"/>
          </a:p>
        </p:txBody>
      </p:sp>
      <p:sp>
        <p:nvSpPr>
          <p:cNvPr id="21507" name="Rectangle 2">
            <a:extLst>
              <a:ext uri="{FF2B5EF4-FFF2-40B4-BE49-F238E27FC236}">
                <a16:creationId xmlns:a16="http://schemas.microsoft.com/office/drawing/2014/main" id="{0107C6C4-8B7A-456B-B519-87106DA4977E}"/>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347D7543-F1F7-4431-A975-11F82E32D7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C3FDC-7854-48F8-A92E-C36A7FE461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F96A674E-6B1F-4A98-9797-AF377AC27F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1D06C476-F1F2-4FDD-A359-C348E8D24666}"/>
              </a:ext>
            </a:extLst>
          </p:cNvPr>
          <p:cNvSpPr>
            <a:spLocks noGrp="1"/>
          </p:cNvSpPr>
          <p:nvPr>
            <p:ph type="dt" sz="half" idx="10"/>
          </p:nvPr>
        </p:nvSpPr>
        <p:spPr/>
        <p:txBody>
          <a:bodyPr/>
          <a:lstStyle/>
          <a:p>
            <a:fld id="{796CF20F-7A1F-4447-AFED-4EEBABE5F09E}" type="datetimeFigureOut">
              <a:rPr lang="en-IN" smtClean="0"/>
              <a:t>31-01-2022</a:t>
            </a:fld>
            <a:endParaRPr lang="en-IN"/>
          </a:p>
        </p:txBody>
      </p:sp>
      <p:sp>
        <p:nvSpPr>
          <p:cNvPr id="5" name="Footer Placeholder 4">
            <a:extLst>
              <a:ext uri="{FF2B5EF4-FFF2-40B4-BE49-F238E27FC236}">
                <a16:creationId xmlns:a16="http://schemas.microsoft.com/office/drawing/2014/main" id="{BF4F9703-ACB8-4033-A82B-E6EFD4DE929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C6D5B65-7966-430F-B75D-ADFF76B4A3CF}"/>
              </a:ext>
            </a:extLst>
          </p:cNvPr>
          <p:cNvSpPr>
            <a:spLocks noGrp="1"/>
          </p:cNvSpPr>
          <p:nvPr>
            <p:ph type="sldNum" sz="quarter" idx="12"/>
          </p:nvPr>
        </p:nvSpPr>
        <p:spPr/>
        <p:txBody>
          <a:bodyPr/>
          <a:lstStyle/>
          <a:p>
            <a:fld id="{29FA12E3-3668-481C-A038-E5B9E5CC2FE9}" type="slidenum">
              <a:rPr lang="en-IN" smtClean="0"/>
              <a:t>‹#›</a:t>
            </a:fld>
            <a:endParaRPr lang="en-IN"/>
          </a:p>
        </p:txBody>
      </p:sp>
    </p:spTree>
    <p:extLst>
      <p:ext uri="{BB962C8B-B14F-4D97-AF65-F5344CB8AC3E}">
        <p14:creationId xmlns:p14="http://schemas.microsoft.com/office/powerpoint/2010/main" val="2639558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EEB93-7A7C-4B15-BF5E-0BE2E863F96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D6F2045-B98B-4F77-9562-E09144023A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4C442B3-656B-41E5-908E-B3E4E8EB41CD}"/>
              </a:ext>
            </a:extLst>
          </p:cNvPr>
          <p:cNvSpPr>
            <a:spLocks noGrp="1"/>
          </p:cNvSpPr>
          <p:nvPr>
            <p:ph type="dt" sz="half" idx="10"/>
          </p:nvPr>
        </p:nvSpPr>
        <p:spPr/>
        <p:txBody>
          <a:bodyPr/>
          <a:lstStyle/>
          <a:p>
            <a:fld id="{796CF20F-7A1F-4447-AFED-4EEBABE5F09E}" type="datetimeFigureOut">
              <a:rPr lang="en-IN" smtClean="0"/>
              <a:t>31-01-2022</a:t>
            </a:fld>
            <a:endParaRPr lang="en-IN"/>
          </a:p>
        </p:txBody>
      </p:sp>
      <p:sp>
        <p:nvSpPr>
          <p:cNvPr id="5" name="Footer Placeholder 4">
            <a:extLst>
              <a:ext uri="{FF2B5EF4-FFF2-40B4-BE49-F238E27FC236}">
                <a16:creationId xmlns:a16="http://schemas.microsoft.com/office/drawing/2014/main" id="{68B91846-5A3E-493E-9F47-87B1E82796C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CA01A40-CAEF-48F1-A602-B62943BF3BAC}"/>
              </a:ext>
            </a:extLst>
          </p:cNvPr>
          <p:cNvSpPr>
            <a:spLocks noGrp="1"/>
          </p:cNvSpPr>
          <p:nvPr>
            <p:ph type="sldNum" sz="quarter" idx="12"/>
          </p:nvPr>
        </p:nvSpPr>
        <p:spPr/>
        <p:txBody>
          <a:bodyPr/>
          <a:lstStyle/>
          <a:p>
            <a:fld id="{29FA12E3-3668-481C-A038-E5B9E5CC2FE9}" type="slidenum">
              <a:rPr lang="en-IN" smtClean="0"/>
              <a:t>‹#›</a:t>
            </a:fld>
            <a:endParaRPr lang="en-IN"/>
          </a:p>
        </p:txBody>
      </p:sp>
    </p:spTree>
    <p:extLst>
      <p:ext uri="{BB962C8B-B14F-4D97-AF65-F5344CB8AC3E}">
        <p14:creationId xmlns:p14="http://schemas.microsoft.com/office/powerpoint/2010/main" val="1254470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D58CF6-D39F-4B5C-B851-D18BACD87FD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9027ABC-EA6E-4017-ADCF-C8776E50F6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B2AABDD-0985-465E-BA01-649C9DC6B2BC}"/>
              </a:ext>
            </a:extLst>
          </p:cNvPr>
          <p:cNvSpPr>
            <a:spLocks noGrp="1"/>
          </p:cNvSpPr>
          <p:nvPr>
            <p:ph type="dt" sz="half" idx="10"/>
          </p:nvPr>
        </p:nvSpPr>
        <p:spPr/>
        <p:txBody>
          <a:bodyPr/>
          <a:lstStyle/>
          <a:p>
            <a:fld id="{796CF20F-7A1F-4447-AFED-4EEBABE5F09E}" type="datetimeFigureOut">
              <a:rPr lang="en-IN" smtClean="0"/>
              <a:t>31-01-2022</a:t>
            </a:fld>
            <a:endParaRPr lang="en-IN"/>
          </a:p>
        </p:txBody>
      </p:sp>
      <p:sp>
        <p:nvSpPr>
          <p:cNvPr id="5" name="Footer Placeholder 4">
            <a:extLst>
              <a:ext uri="{FF2B5EF4-FFF2-40B4-BE49-F238E27FC236}">
                <a16:creationId xmlns:a16="http://schemas.microsoft.com/office/drawing/2014/main" id="{02E23CD5-E4E8-4B1C-842F-28286417414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7D1956E-62D5-463B-8E5F-5D529E6A4B34}"/>
              </a:ext>
            </a:extLst>
          </p:cNvPr>
          <p:cNvSpPr>
            <a:spLocks noGrp="1"/>
          </p:cNvSpPr>
          <p:nvPr>
            <p:ph type="sldNum" sz="quarter" idx="12"/>
          </p:nvPr>
        </p:nvSpPr>
        <p:spPr/>
        <p:txBody>
          <a:bodyPr/>
          <a:lstStyle/>
          <a:p>
            <a:fld id="{29FA12E3-3668-481C-A038-E5B9E5CC2FE9}" type="slidenum">
              <a:rPr lang="en-IN" smtClean="0"/>
              <a:t>‹#›</a:t>
            </a:fld>
            <a:endParaRPr lang="en-IN"/>
          </a:p>
        </p:txBody>
      </p:sp>
    </p:spTree>
    <p:extLst>
      <p:ext uri="{BB962C8B-B14F-4D97-AF65-F5344CB8AC3E}">
        <p14:creationId xmlns:p14="http://schemas.microsoft.com/office/powerpoint/2010/main" val="334711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88E61-0E03-4474-B301-953A27F7F87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808E7FA-105E-4514-84B5-3CE15E8143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2CFCB1E-7F84-4D09-AE7B-53E676EB1D89}"/>
              </a:ext>
            </a:extLst>
          </p:cNvPr>
          <p:cNvSpPr>
            <a:spLocks noGrp="1"/>
          </p:cNvSpPr>
          <p:nvPr>
            <p:ph type="dt" sz="half" idx="10"/>
          </p:nvPr>
        </p:nvSpPr>
        <p:spPr/>
        <p:txBody>
          <a:bodyPr/>
          <a:lstStyle/>
          <a:p>
            <a:fld id="{796CF20F-7A1F-4447-AFED-4EEBABE5F09E}" type="datetimeFigureOut">
              <a:rPr lang="en-IN" smtClean="0"/>
              <a:t>31-01-2022</a:t>
            </a:fld>
            <a:endParaRPr lang="en-IN"/>
          </a:p>
        </p:txBody>
      </p:sp>
      <p:sp>
        <p:nvSpPr>
          <p:cNvPr id="5" name="Footer Placeholder 4">
            <a:extLst>
              <a:ext uri="{FF2B5EF4-FFF2-40B4-BE49-F238E27FC236}">
                <a16:creationId xmlns:a16="http://schemas.microsoft.com/office/drawing/2014/main" id="{8D6B0232-CC71-4D2F-8966-694F3B91203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4D112C6-5BA0-479C-89E4-2384E427DC4D}"/>
              </a:ext>
            </a:extLst>
          </p:cNvPr>
          <p:cNvSpPr>
            <a:spLocks noGrp="1"/>
          </p:cNvSpPr>
          <p:nvPr>
            <p:ph type="sldNum" sz="quarter" idx="12"/>
          </p:nvPr>
        </p:nvSpPr>
        <p:spPr/>
        <p:txBody>
          <a:bodyPr/>
          <a:lstStyle/>
          <a:p>
            <a:fld id="{29FA12E3-3668-481C-A038-E5B9E5CC2FE9}" type="slidenum">
              <a:rPr lang="en-IN" smtClean="0"/>
              <a:t>‹#›</a:t>
            </a:fld>
            <a:endParaRPr lang="en-IN"/>
          </a:p>
        </p:txBody>
      </p:sp>
    </p:spTree>
    <p:extLst>
      <p:ext uri="{BB962C8B-B14F-4D97-AF65-F5344CB8AC3E}">
        <p14:creationId xmlns:p14="http://schemas.microsoft.com/office/powerpoint/2010/main" val="779452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5B91C-0CFB-4558-AFB5-E6874D27FF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B4114B23-8EA2-4D92-BCCB-D8AD546557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B2B6E5-F093-45AF-9FF4-F8F12361A04E}"/>
              </a:ext>
            </a:extLst>
          </p:cNvPr>
          <p:cNvSpPr>
            <a:spLocks noGrp="1"/>
          </p:cNvSpPr>
          <p:nvPr>
            <p:ph type="dt" sz="half" idx="10"/>
          </p:nvPr>
        </p:nvSpPr>
        <p:spPr/>
        <p:txBody>
          <a:bodyPr/>
          <a:lstStyle/>
          <a:p>
            <a:fld id="{796CF20F-7A1F-4447-AFED-4EEBABE5F09E}" type="datetimeFigureOut">
              <a:rPr lang="en-IN" smtClean="0"/>
              <a:t>31-01-2022</a:t>
            </a:fld>
            <a:endParaRPr lang="en-IN"/>
          </a:p>
        </p:txBody>
      </p:sp>
      <p:sp>
        <p:nvSpPr>
          <p:cNvPr id="5" name="Footer Placeholder 4">
            <a:extLst>
              <a:ext uri="{FF2B5EF4-FFF2-40B4-BE49-F238E27FC236}">
                <a16:creationId xmlns:a16="http://schemas.microsoft.com/office/drawing/2014/main" id="{D599A5F9-B52D-4865-B9DF-BE5F5E63202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A999ADD-2D68-4E8E-8D74-65FED62A91CC}"/>
              </a:ext>
            </a:extLst>
          </p:cNvPr>
          <p:cNvSpPr>
            <a:spLocks noGrp="1"/>
          </p:cNvSpPr>
          <p:nvPr>
            <p:ph type="sldNum" sz="quarter" idx="12"/>
          </p:nvPr>
        </p:nvSpPr>
        <p:spPr/>
        <p:txBody>
          <a:bodyPr/>
          <a:lstStyle/>
          <a:p>
            <a:fld id="{29FA12E3-3668-481C-A038-E5B9E5CC2FE9}" type="slidenum">
              <a:rPr lang="en-IN" smtClean="0"/>
              <a:t>‹#›</a:t>
            </a:fld>
            <a:endParaRPr lang="en-IN"/>
          </a:p>
        </p:txBody>
      </p:sp>
    </p:spTree>
    <p:extLst>
      <p:ext uri="{BB962C8B-B14F-4D97-AF65-F5344CB8AC3E}">
        <p14:creationId xmlns:p14="http://schemas.microsoft.com/office/powerpoint/2010/main" val="227948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855E9-AD99-4E8D-BFE7-36012339284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4EA2D04-5F69-40A7-981F-3D20E2DCF8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3DAE8A0F-7D9D-4DAD-A9BC-0C7043F674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39141585-448F-4C93-B4D8-0F29559551EB}"/>
              </a:ext>
            </a:extLst>
          </p:cNvPr>
          <p:cNvSpPr>
            <a:spLocks noGrp="1"/>
          </p:cNvSpPr>
          <p:nvPr>
            <p:ph type="dt" sz="half" idx="10"/>
          </p:nvPr>
        </p:nvSpPr>
        <p:spPr/>
        <p:txBody>
          <a:bodyPr/>
          <a:lstStyle/>
          <a:p>
            <a:fld id="{796CF20F-7A1F-4447-AFED-4EEBABE5F09E}" type="datetimeFigureOut">
              <a:rPr lang="en-IN" smtClean="0"/>
              <a:t>31-01-2022</a:t>
            </a:fld>
            <a:endParaRPr lang="en-IN"/>
          </a:p>
        </p:txBody>
      </p:sp>
      <p:sp>
        <p:nvSpPr>
          <p:cNvPr id="6" name="Footer Placeholder 5">
            <a:extLst>
              <a:ext uri="{FF2B5EF4-FFF2-40B4-BE49-F238E27FC236}">
                <a16:creationId xmlns:a16="http://schemas.microsoft.com/office/drawing/2014/main" id="{0F6A7A39-C1EA-44B8-AAE4-DD5CF833EFE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DC9CD41-9749-43A0-BECC-8842177F9A35}"/>
              </a:ext>
            </a:extLst>
          </p:cNvPr>
          <p:cNvSpPr>
            <a:spLocks noGrp="1"/>
          </p:cNvSpPr>
          <p:nvPr>
            <p:ph type="sldNum" sz="quarter" idx="12"/>
          </p:nvPr>
        </p:nvSpPr>
        <p:spPr/>
        <p:txBody>
          <a:bodyPr/>
          <a:lstStyle/>
          <a:p>
            <a:fld id="{29FA12E3-3668-481C-A038-E5B9E5CC2FE9}" type="slidenum">
              <a:rPr lang="en-IN" smtClean="0"/>
              <a:t>‹#›</a:t>
            </a:fld>
            <a:endParaRPr lang="en-IN"/>
          </a:p>
        </p:txBody>
      </p:sp>
    </p:spTree>
    <p:extLst>
      <p:ext uri="{BB962C8B-B14F-4D97-AF65-F5344CB8AC3E}">
        <p14:creationId xmlns:p14="http://schemas.microsoft.com/office/powerpoint/2010/main" val="564350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E7238-FCA1-4162-9B95-13DE1114572E}"/>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1EB76C8-D113-4C73-9D9F-2DBFE3626C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300314-46AF-474E-987E-AFEE04B0AB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5445796B-24D2-4946-A71A-90E5125F33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6C9523-9289-438A-9934-C837FDFF0A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40942B55-D4D5-4C14-8F90-F8728CFEBB71}"/>
              </a:ext>
            </a:extLst>
          </p:cNvPr>
          <p:cNvSpPr>
            <a:spLocks noGrp="1"/>
          </p:cNvSpPr>
          <p:nvPr>
            <p:ph type="dt" sz="half" idx="10"/>
          </p:nvPr>
        </p:nvSpPr>
        <p:spPr/>
        <p:txBody>
          <a:bodyPr/>
          <a:lstStyle/>
          <a:p>
            <a:fld id="{796CF20F-7A1F-4447-AFED-4EEBABE5F09E}" type="datetimeFigureOut">
              <a:rPr lang="en-IN" smtClean="0"/>
              <a:t>31-01-2022</a:t>
            </a:fld>
            <a:endParaRPr lang="en-IN"/>
          </a:p>
        </p:txBody>
      </p:sp>
      <p:sp>
        <p:nvSpPr>
          <p:cNvPr id="8" name="Footer Placeholder 7">
            <a:extLst>
              <a:ext uri="{FF2B5EF4-FFF2-40B4-BE49-F238E27FC236}">
                <a16:creationId xmlns:a16="http://schemas.microsoft.com/office/drawing/2014/main" id="{3B2FF5CA-F44F-4B7F-B474-0A40B78E991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0358C872-072C-4B42-AF91-E67DD02F6643}"/>
              </a:ext>
            </a:extLst>
          </p:cNvPr>
          <p:cNvSpPr>
            <a:spLocks noGrp="1"/>
          </p:cNvSpPr>
          <p:nvPr>
            <p:ph type="sldNum" sz="quarter" idx="12"/>
          </p:nvPr>
        </p:nvSpPr>
        <p:spPr/>
        <p:txBody>
          <a:bodyPr/>
          <a:lstStyle/>
          <a:p>
            <a:fld id="{29FA12E3-3668-481C-A038-E5B9E5CC2FE9}" type="slidenum">
              <a:rPr lang="en-IN" smtClean="0"/>
              <a:t>‹#›</a:t>
            </a:fld>
            <a:endParaRPr lang="en-IN"/>
          </a:p>
        </p:txBody>
      </p:sp>
    </p:spTree>
    <p:extLst>
      <p:ext uri="{BB962C8B-B14F-4D97-AF65-F5344CB8AC3E}">
        <p14:creationId xmlns:p14="http://schemas.microsoft.com/office/powerpoint/2010/main" val="3230275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D70F6-0106-4C47-A727-9C8678EF40A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CF678B01-8066-4D99-B77E-C166AF220F48}"/>
              </a:ext>
            </a:extLst>
          </p:cNvPr>
          <p:cNvSpPr>
            <a:spLocks noGrp="1"/>
          </p:cNvSpPr>
          <p:nvPr>
            <p:ph type="dt" sz="half" idx="10"/>
          </p:nvPr>
        </p:nvSpPr>
        <p:spPr/>
        <p:txBody>
          <a:bodyPr/>
          <a:lstStyle/>
          <a:p>
            <a:fld id="{796CF20F-7A1F-4447-AFED-4EEBABE5F09E}" type="datetimeFigureOut">
              <a:rPr lang="en-IN" smtClean="0"/>
              <a:t>31-01-2022</a:t>
            </a:fld>
            <a:endParaRPr lang="en-IN"/>
          </a:p>
        </p:txBody>
      </p:sp>
      <p:sp>
        <p:nvSpPr>
          <p:cNvPr id="4" name="Footer Placeholder 3">
            <a:extLst>
              <a:ext uri="{FF2B5EF4-FFF2-40B4-BE49-F238E27FC236}">
                <a16:creationId xmlns:a16="http://schemas.microsoft.com/office/drawing/2014/main" id="{88C0C995-C8C5-4923-A410-5D30A35506FC}"/>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3CB94735-2A9D-49F4-8D48-B2A2E4E940C5}"/>
              </a:ext>
            </a:extLst>
          </p:cNvPr>
          <p:cNvSpPr>
            <a:spLocks noGrp="1"/>
          </p:cNvSpPr>
          <p:nvPr>
            <p:ph type="sldNum" sz="quarter" idx="12"/>
          </p:nvPr>
        </p:nvSpPr>
        <p:spPr/>
        <p:txBody>
          <a:bodyPr/>
          <a:lstStyle/>
          <a:p>
            <a:fld id="{29FA12E3-3668-481C-A038-E5B9E5CC2FE9}" type="slidenum">
              <a:rPr lang="en-IN" smtClean="0"/>
              <a:t>‹#›</a:t>
            </a:fld>
            <a:endParaRPr lang="en-IN"/>
          </a:p>
        </p:txBody>
      </p:sp>
    </p:spTree>
    <p:extLst>
      <p:ext uri="{BB962C8B-B14F-4D97-AF65-F5344CB8AC3E}">
        <p14:creationId xmlns:p14="http://schemas.microsoft.com/office/powerpoint/2010/main" val="2880130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DE6C01-8DC4-42E0-A2C0-9A900279B04A}"/>
              </a:ext>
            </a:extLst>
          </p:cNvPr>
          <p:cNvSpPr>
            <a:spLocks noGrp="1"/>
          </p:cNvSpPr>
          <p:nvPr>
            <p:ph type="dt" sz="half" idx="10"/>
          </p:nvPr>
        </p:nvSpPr>
        <p:spPr/>
        <p:txBody>
          <a:bodyPr/>
          <a:lstStyle/>
          <a:p>
            <a:fld id="{796CF20F-7A1F-4447-AFED-4EEBABE5F09E}" type="datetimeFigureOut">
              <a:rPr lang="en-IN" smtClean="0"/>
              <a:t>31-01-2022</a:t>
            </a:fld>
            <a:endParaRPr lang="en-IN"/>
          </a:p>
        </p:txBody>
      </p:sp>
      <p:sp>
        <p:nvSpPr>
          <p:cNvPr id="3" name="Footer Placeholder 2">
            <a:extLst>
              <a:ext uri="{FF2B5EF4-FFF2-40B4-BE49-F238E27FC236}">
                <a16:creationId xmlns:a16="http://schemas.microsoft.com/office/drawing/2014/main" id="{A2369AE6-6819-4551-8465-D98D4A064B26}"/>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A0367BF-D67C-4ACE-A206-A0E894F94741}"/>
              </a:ext>
            </a:extLst>
          </p:cNvPr>
          <p:cNvSpPr>
            <a:spLocks noGrp="1"/>
          </p:cNvSpPr>
          <p:nvPr>
            <p:ph type="sldNum" sz="quarter" idx="12"/>
          </p:nvPr>
        </p:nvSpPr>
        <p:spPr/>
        <p:txBody>
          <a:bodyPr/>
          <a:lstStyle/>
          <a:p>
            <a:fld id="{29FA12E3-3668-481C-A038-E5B9E5CC2FE9}" type="slidenum">
              <a:rPr lang="en-IN" smtClean="0"/>
              <a:t>‹#›</a:t>
            </a:fld>
            <a:endParaRPr lang="en-IN"/>
          </a:p>
        </p:txBody>
      </p:sp>
    </p:spTree>
    <p:extLst>
      <p:ext uri="{BB962C8B-B14F-4D97-AF65-F5344CB8AC3E}">
        <p14:creationId xmlns:p14="http://schemas.microsoft.com/office/powerpoint/2010/main" val="75982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3C3C5-A36D-49EA-B327-52D8511338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89FEAC0F-EA7A-4797-91A4-78E741B3EC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A323E1F-6EAA-4381-90DE-C8F1E66476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86F6BD-F2B9-456C-A7BE-764308C998AC}"/>
              </a:ext>
            </a:extLst>
          </p:cNvPr>
          <p:cNvSpPr>
            <a:spLocks noGrp="1"/>
          </p:cNvSpPr>
          <p:nvPr>
            <p:ph type="dt" sz="half" idx="10"/>
          </p:nvPr>
        </p:nvSpPr>
        <p:spPr/>
        <p:txBody>
          <a:bodyPr/>
          <a:lstStyle/>
          <a:p>
            <a:fld id="{796CF20F-7A1F-4447-AFED-4EEBABE5F09E}" type="datetimeFigureOut">
              <a:rPr lang="en-IN" smtClean="0"/>
              <a:t>31-01-2022</a:t>
            </a:fld>
            <a:endParaRPr lang="en-IN"/>
          </a:p>
        </p:txBody>
      </p:sp>
      <p:sp>
        <p:nvSpPr>
          <p:cNvPr id="6" name="Footer Placeholder 5">
            <a:extLst>
              <a:ext uri="{FF2B5EF4-FFF2-40B4-BE49-F238E27FC236}">
                <a16:creationId xmlns:a16="http://schemas.microsoft.com/office/drawing/2014/main" id="{951C99CB-A7B1-41EC-9E06-32FAED0F552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CF4B606-5D14-4AF3-8EF7-45EE7A033FD7}"/>
              </a:ext>
            </a:extLst>
          </p:cNvPr>
          <p:cNvSpPr>
            <a:spLocks noGrp="1"/>
          </p:cNvSpPr>
          <p:nvPr>
            <p:ph type="sldNum" sz="quarter" idx="12"/>
          </p:nvPr>
        </p:nvSpPr>
        <p:spPr/>
        <p:txBody>
          <a:bodyPr/>
          <a:lstStyle/>
          <a:p>
            <a:fld id="{29FA12E3-3668-481C-A038-E5B9E5CC2FE9}" type="slidenum">
              <a:rPr lang="en-IN" smtClean="0"/>
              <a:t>‹#›</a:t>
            </a:fld>
            <a:endParaRPr lang="en-IN"/>
          </a:p>
        </p:txBody>
      </p:sp>
    </p:spTree>
    <p:extLst>
      <p:ext uri="{BB962C8B-B14F-4D97-AF65-F5344CB8AC3E}">
        <p14:creationId xmlns:p14="http://schemas.microsoft.com/office/powerpoint/2010/main" val="1946035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01D5E-8959-483F-A032-F2E673DC4B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8C832ED5-537A-4C91-8782-AAB256D950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5BDD319-185E-4B67-8DBA-C0FEA9412B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577186-29FA-46DC-8788-0874C5D64B32}"/>
              </a:ext>
            </a:extLst>
          </p:cNvPr>
          <p:cNvSpPr>
            <a:spLocks noGrp="1"/>
          </p:cNvSpPr>
          <p:nvPr>
            <p:ph type="dt" sz="half" idx="10"/>
          </p:nvPr>
        </p:nvSpPr>
        <p:spPr/>
        <p:txBody>
          <a:bodyPr/>
          <a:lstStyle/>
          <a:p>
            <a:fld id="{796CF20F-7A1F-4447-AFED-4EEBABE5F09E}" type="datetimeFigureOut">
              <a:rPr lang="en-IN" smtClean="0"/>
              <a:t>31-01-2022</a:t>
            </a:fld>
            <a:endParaRPr lang="en-IN"/>
          </a:p>
        </p:txBody>
      </p:sp>
      <p:sp>
        <p:nvSpPr>
          <p:cNvPr id="6" name="Footer Placeholder 5">
            <a:extLst>
              <a:ext uri="{FF2B5EF4-FFF2-40B4-BE49-F238E27FC236}">
                <a16:creationId xmlns:a16="http://schemas.microsoft.com/office/drawing/2014/main" id="{004DBEE3-B53F-44A9-A788-BADBD1DEA91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C6E4764-CB1F-40B6-929C-9666F00CB014}"/>
              </a:ext>
            </a:extLst>
          </p:cNvPr>
          <p:cNvSpPr>
            <a:spLocks noGrp="1"/>
          </p:cNvSpPr>
          <p:nvPr>
            <p:ph type="sldNum" sz="quarter" idx="12"/>
          </p:nvPr>
        </p:nvSpPr>
        <p:spPr/>
        <p:txBody>
          <a:bodyPr/>
          <a:lstStyle/>
          <a:p>
            <a:fld id="{29FA12E3-3668-481C-A038-E5B9E5CC2FE9}" type="slidenum">
              <a:rPr lang="en-IN" smtClean="0"/>
              <a:t>‹#›</a:t>
            </a:fld>
            <a:endParaRPr lang="en-IN"/>
          </a:p>
        </p:txBody>
      </p:sp>
    </p:spTree>
    <p:extLst>
      <p:ext uri="{BB962C8B-B14F-4D97-AF65-F5344CB8AC3E}">
        <p14:creationId xmlns:p14="http://schemas.microsoft.com/office/powerpoint/2010/main" val="4014500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6BBE35-54A5-4D3B-9E39-72FFD94E3F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DAAE351-A974-4E0F-A043-8A0F34BFE7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16CFDAA-6AEF-41BB-BA33-896474DFC2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6CF20F-7A1F-4447-AFED-4EEBABE5F09E}" type="datetimeFigureOut">
              <a:rPr lang="en-IN" smtClean="0"/>
              <a:t>31-01-2022</a:t>
            </a:fld>
            <a:endParaRPr lang="en-IN"/>
          </a:p>
        </p:txBody>
      </p:sp>
      <p:sp>
        <p:nvSpPr>
          <p:cNvPr id="5" name="Footer Placeholder 4">
            <a:extLst>
              <a:ext uri="{FF2B5EF4-FFF2-40B4-BE49-F238E27FC236}">
                <a16:creationId xmlns:a16="http://schemas.microsoft.com/office/drawing/2014/main" id="{CB85C2BC-A7D9-4295-BA4C-7740A7D535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FFE6F971-045A-4816-8F51-8E137FDB95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FA12E3-3668-481C-A038-E5B9E5CC2FE9}" type="slidenum">
              <a:rPr lang="en-IN" smtClean="0"/>
              <a:t>‹#›</a:t>
            </a:fld>
            <a:endParaRPr lang="en-IN"/>
          </a:p>
        </p:txBody>
      </p:sp>
    </p:spTree>
    <p:extLst>
      <p:ext uri="{BB962C8B-B14F-4D97-AF65-F5344CB8AC3E}">
        <p14:creationId xmlns:p14="http://schemas.microsoft.com/office/powerpoint/2010/main" val="270337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atthewreinbold.com/2013/11/07/JustFabRetail/"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4.wmf"/><Relationship Id="rId4" Type="http://schemas.openxmlformats.org/officeDocument/2006/relationships/image" Target="../media/image23.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2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svg"/></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s://www.wired.it/lifestyle/design/2018/07/26/apple-store-belli-mondo/" TargetMode="External"/><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runblogger.com/2015/07/nike-wildhorse-3-review-beefed-up-but-still-a-great-shoe.html" TargetMode="External"/><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creativity103.com/backgrounds/index.htm" TargetMode="External"/><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stileex.xyz/en/retail-sales-techniques/" TargetMode="Externa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extLst>
              <a:ext uri="{837473B0-CC2E-450A-ABE3-18F120FF3D39}">
                <a1611:picAttrSrcUrl xmlns:a1611="http://schemas.microsoft.com/office/drawing/2016/11/main" r:i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E71F3-B4E5-4D65-B244-EEBBA1831602}"/>
              </a:ext>
            </a:extLst>
          </p:cNvPr>
          <p:cNvSpPr>
            <a:spLocks noGrp="1"/>
          </p:cNvSpPr>
          <p:nvPr>
            <p:ph type="ctrTitle"/>
          </p:nvPr>
        </p:nvSpPr>
        <p:spPr/>
        <p:txBody>
          <a:bodyPr/>
          <a:lstStyle/>
          <a:p>
            <a:r>
              <a:rPr lang="en-US" dirty="0">
                <a:solidFill>
                  <a:srgbClr val="7030A0"/>
                </a:solidFill>
                <a:latin typeface="Arial Black" panose="020B0A04020102020204" pitchFamily="34" charset="0"/>
              </a:rPr>
              <a:t>Unit 3</a:t>
            </a:r>
            <a:endParaRPr lang="en-IN" dirty="0">
              <a:solidFill>
                <a:srgbClr val="7030A0"/>
              </a:solidFill>
              <a:latin typeface="Arial Black" panose="020B0A04020102020204" pitchFamily="34" charset="0"/>
            </a:endParaRPr>
          </a:p>
        </p:txBody>
      </p:sp>
    </p:spTree>
    <p:extLst>
      <p:ext uri="{BB962C8B-B14F-4D97-AF65-F5344CB8AC3E}">
        <p14:creationId xmlns:p14="http://schemas.microsoft.com/office/powerpoint/2010/main" val="3088052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a:extLst>
              <a:ext uri="{FF2B5EF4-FFF2-40B4-BE49-F238E27FC236}">
                <a16:creationId xmlns:a16="http://schemas.microsoft.com/office/drawing/2014/main" id="{3495E65A-5961-40A7-81DF-1D7EFFD7C7FF}"/>
              </a:ext>
            </a:extLst>
          </p:cNvPr>
          <p:cNvSpPr>
            <a:spLocks noGrp="1" noChangeArrowheads="1"/>
          </p:cNvSpPr>
          <p:nvPr>
            <p:ph type="title"/>
          </p:nvPr>
        </p:nvSpPr>
        <p:spPr bwMode="auto">
          <a:xfrm>
            <a:off x="2438400" y="609600"/>
            <a:ext cx="82296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a:latin typeface="Arial Black" panose="020B0A04020102020204" pitchFamily="34" charset="0"/>
              </a:rPr>
              <a:t>Purchase</a:t>
            </a:r>
          </a:p>
        </p:txBody>
      </p:sp>
      <p:grpSp>
        <p:nvGrpSpPr>
          <p:cNvPr id="16387" name="Group 48">
            <a:extLst>
              <a:ext uri="{FF2B5EF4-FFF2-40B4-BE49-F238E27FC236}">
                <a16:creationId xmlns:a16="http://schemas.microsoft.com/office/drawing/2014/main" id="{A28ABD78-65FC-4076-9C73-EFD0FB163047}"/>
              </a:ext>
            </a:extLst>
          </p:cNvPr>
          <p:cNvGrpSpPr>
            <a:grpSpLocks/>
          </p:cNvGrpSpPr>
          <p:nvPr/>
        </p:nvGrpSpPr>
        <p:grpSpPr bwMode="auto">
          <a:xfrm>
            <a:off x="2438400" y="1676401"/>
            <a:ext cx="7010400" cy="3889375"/>
            <a:chOff x="240" y="960"/>
            <a:chExt cx="4416" cy="2450"/>
          </a:xfrm>
        </p:grpSpPr>
        <p:sp>
          <p:nvSpPr>
            <p:cNvPr id="16388" name="Rectangle 49">
              <a:extLst>
                <a:ext uri="{FF2B5EF4-FFF2-40B4-BE49-F238E27FC236}">
                  <a16:creationId xmlns:a16="http://schemas.microsoft.com/office/drawing/2014/main" id="{EB2BBB4E-CAB5-4187-96A0-095A154FB193}"/>
                </a:ext>
              </a:extLst>
            </p:cNvPr>
            <p:cNvSpPr>
              <a:spLocks noChangeArrowheads="1"/>
            </p:cNvSpPr>
            <p:nvPr/>
          </p:nvSpPr>
          <p:spPr bwMode="auto">
            <a:xfrm>
              <a:off x="823" y="1344"/>
              <a:ext cx="2916" cy="1920"/>
            </a:xfrm>
            <a:prstGeom prst="rect">
              <a:avLst/>
            </a:prstGeom>
            <a:solidFill>
              <a:srgbClr val="A0CA42"/>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grpSp>
          <p:nvGrpSpPr>
            <p:cNvPr id="16389" name="Group 50">
              <a:extLst>
                <a:ext uri="{FF2B5EF4-FFF2-40B4-BE49-F238E27FC236}">
                  <a16:creationId xmlns:a16="http://schemas.microsoft.com/office/drawing/2014/main" id="{FB80A261-26E2-4764-A7EC-BB3A35937060}"/>
                </a:ext>
              </a:extLst>
            </p:cNvPr>
            <p:cNvGrpSpPr>
              <a:grpSpLocks/>
            </p:cNvGrpSpPr>
            <p:nvPr/>
          </p:nvGrpSpPr>
          <p:grpSpPr bwMode="auto">
            <a:xfrm>
              <a:off x="240" y="960"/>
              <a:ext cx="2166" cy="1440"/>
              <a:chOff x="672" y="1008"/>
              <a:chExt cx="2496" cy="1440"/>
            </a:xfrm>
          </p:grpSpPr>
          <p:sp>
            <p:nvSpPr>
              <p:cNvPr id="486451" name="Rectangle 51">
                <a:extLst>
                  <a:ext uri="{FF2B5EF4-FFF2-40B4-BE49-F238E27FC236}">
                    <a16:creationId xmlns:a16="http://schemas.microsoft.com/office/drawing/2014/main" id="{1A9E4F57-A63B-42F0-87D1-AACA9BD4811A}"/>
                  </a:ext>
                </a:extLst>
              </p:cNvPr>
              <p:cNvSpPr>
                <a:spLocks noChangeArrowheads="1"/>
              </p:cNvSpPr>
              <p:nvPr/>
            </p:nvSpPr>
            <p:spPr bwMode="auto">
              <a:xfrm>
                <a:off x="672" y="1008"/>
                <a:ext cx="2496" cy="1440"/>
              </a:xfrm>
              <a:prstGeom prst="rect">
                <a:avLst/>
              </a:prstGeom>
              <a:solidFill>
                <a:srgbClr val="B11738"/>
              </a:solidFill>
              <a:ln w="9525">
                <a:noFill/>
                <a:miter lim="800000"/>
                <a:headEnd/>
                <a:tailEnd/>
              </a:ln>
              <a:effectLst>
                <a:outerShdw dist="107763" dir="2700000" algn="ctr" rotWithShape="0">
                  <a:schemeClr val="bg2"/>
                </a:outerShdw>
              </a:effectLst>
            </p:spPr>
            <p:txBody>
              <a:bodyPr wrap="none" anchor="ctr"/>
              <a:lstStyle/>
              <a:p>
                <a:pPr algn="ctr">
                  <a:defRPr/>
                </a:pPr>
                <a:endParaRPr lang="en-US">
                  <a:solidFill>
                    <a:srgbClr val="FFFFFF"/>
                  </a:solidFill>
                  <a:effectLst>
                    <a:outerShdw blurRad="38100" dist="38100" dir="2700000" algn="tl">
                      <a:srgbClr val="000000"/>
                    </a:outerShdw>
                  </a:effectLst>
                  <a:latin typeface="Arial" charset="0"/>
                </a:endParaRPr>
              </a:p>
            </p:txBody>
          </p:sp>
          <p:sp>
            <p:nvSpPr>
              <p:cNvPr id="486452" name="Text Box 52">
                <a:extLst>
                  <a:ext uri="{FF2B5EF4-FFF2-40B4-BE49-F238E27FC236}">
                    <a16:creationId xmlns:a16="http://schemas.microsoft.com/office/drawing/2014/main" id="{E2AE9D60-B727-4276-A619-2870E4689D7A}"/>
                  </a:ext>
                </a:extLst>
              </p:cNvPr>
              <p:cNvSpPr txBox="1">
                <a:spLocks noChangeArrowheads="1"/>
              </p:cNvSpPr>
              <p:nvPr/>
            </p:nvSpPr>
            <p:spPr bwMode="auto">
              <a:xfrm>
                <a:off x="1181" y="1372"/>
                <a:ext cx="1291" cy="372"/>
              </a:xfrm>
              <a:prstGeom prst="rect">
                <a:avLst/>
              </a:prstGeom>
              <a:noFill/>
              <a:ln w="12700">
                <a:noFill/>
                <a:miter lim="800000"/>
                <a:headEnd/>
                <a:tailEnd/>
              </a:ln>
              <a:effectLst/>
            </p:spPr>
            <p:txBody>
              <a:bodyPr wrap="none">
                <a:spAutoFit/>
              </a:bodyPr>
              <a:lstStyle/>
              <a:p>
                <a:pPr algn="ctr">
                  <a:lnSpc>
                    <a:spcPct val="90000"/>
                  </a:lnSpc>
                  <a:defRPr/>
                </a:pPr>
                <a:r>
                  <a:rPr lang="en-US" b="1" i="1">
                    <a:solidFill>
                      <a:srgbClr val="FFFFFF"/>
                    </a:solidFill>
                    <a:effectLst>
                      <a:outerShdw blurRad="38100" dist="38100" dir="2700000" algn="tl">
                        <a:srgbClr val="C0C0C0"/>
                      </a:outerShdw>
                    </a:effectLst>
                    <a:latin typeface="Arial" charset="0"/>
                  </a:rPr>
                  <a:t>To buy </a:t>
                </a:r>
                <a:br>
                  <a:rPr lang="en-US" b="1" i="1">
                    <a:solidFill>
                      <a:srgbClr val="FFFFFF"/>
                    </a:solidFill>
                    <a:effectLst>
                      <a:outerShdw blurRad="38100" dist="38100" dir="2700000" algn="tl">
                        <a:srgbClr val="C0C0C0"/>
                      </a:outerShdw>
                    </a:effectLst>
                    <a:latin typeface="Arial" charset="0"/>
                  </a:rPr>
                </a:br>
                <a:r>
                  <a:rPr lang="en-US" b="1" i="1">
                    <a:solidFill>
                      <a:srgbClr val="FFFFFF"/>
                    </a:solidFill>
                    <a:effectLst>
                      <a:outerShdw blurRad="38100" dist="38100" dir="2700000" algn="tl">
                        <a:srgbClr val="C0C0C0"/>
                      </a:outerShdw>
                    </a:effectLst>
                    <a:latin typeface="Arial" charset="0"/>
                  </a:rPr>
                  <a:t>or not to buy...</a:t>
                </a:r>
              </a:p>
            </p:txBody>
          </p:sp>
        </p:grpSp>
        <p:grpSp>
          <p:nvGrpSpPr>
            <p:cNvPr id="16390" name="Group 53">
              <a:extLst>
                <a:ext uri="{FF2B5EF4-FFF2-40B4-BE49-F238E27FC236}">
                  <a16:creationId xmlns:a16="http://schemas.microsoft.com/office/drawing/2014/main" id="{A39F2A57-18EF-45A0-AFBA-493C3BCF6765}"/>
                </a:ext>
              </a:extLst>
            </p:cNvPr>
            <p:cNvGrpSpPr>
              <a:grpSpLocks/>
            </p:cNvGrpSpPr>
            <p:nvPr/>
          </p:nvGrpSpPr>
          <p:grpSpPr bwMode="auto">
            <a:xfrm>
              <a:off x="1709" y="2304"/>
              <a:ext cx="2947" cy="1106"/>
              <a:chOff x="2364" y="2352"/>
              <a:chExt cx="3396" cy="1106"/>
            </a:xfrm>
          </p:grpSpPr>
          <p:sp>
            <p:nvSpPr>
              <p:cNvPr id="16391" name="Rectangle 54">
                <a:extLst>
                  <a:ext uri="{FF2B5EF4-FFF2-40B4-BE49-F238E27FC236}">
                    <a16:creationId xmlns:a16="http://schemas.microsoft.com/office/drawing/2014/main" id="{5162D621-1FCD-40BC-A9D0-FD2C5CF28A98}"/>
                  </a:ext>
                </a:extLst>
              </p:cNvPr>
              <p:cNvSpPr>
                <a:spLocks noChangeArrowheads="1"/>
              </p:cNvSpPr>
              <p:nvPr/>
            </p:nvSpPr>
            <p:spPr bwMode="auto">
              <a:xfrm>
                <a:off x="2624" y="2711"/>
                <a:ext cx="2875" cy="291"/>
              </a:xfrm>
              <a:prstGeom prst="rect">
                <a:avLst/>
              </a:prstGeom>
              <a:solidFill>
                <a:srgbClr val="FFFF99"/>
              </a:solidFill>
              <a:ln>
                <a:noFill/>
              </a:ln>
              <a:effectLst>
                <a:outerShdw dist="99190" dir="3011666"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486455" name="Rectangle 55">
                <a:extLst>
                  <a:ext uri="{FF2B5EF4-FFF2-40B4-BE49-F238E27FC236}">
                    <a16:creationId xmlns:a16="http://schemas.microsoft.com/office/drawing/2014/main" id="{1104D1C9-7BD4-4B47-A5D2-D408E7A88B05}"/>
                  </a:ext>
                </a:extLst>
              </p:cNvPr>
              <p:cNvSpPr>
                <a:spLocks noChangeArrowheads="1"/>
              </p:cNvSpPr>
              <p:nvPr/>
            </p:nvSpPr>
            <p:spPr bwMode="auto">
              <a:xfrm>
                <a:off x="2364" y="2640"/>
                <a:ext cx="3396" cy="818"/>
              </a:xfrm>
              <a:prstGeom prst="rect">
                <a:avLst/>
              </a:prstGeom>
              <a:noFill/>
              <a:ln w="12700">
                <a:noFill/>
                <a:miter lim="800000"/>
                <a:headEnd/>
                <a:tailEnd/>
              </a:ln>
              <a:effectLst/>
            </p:spPr>
            <p:txBody>
              <a:bodyPr>
                <a:spAutoFit/>
              </a:bodyPr>
              <a:lstStyle/>
              <a:p>
                <a:pPr algn="ctr">
                  <a:lnSpc>
                    <a:spcPct val="90000"/>
                  </a:lnSpc>
                  <a:defRPr/>
                </a:pPr>
                <a:r>
                  <a:rPr lang="en-US" sz="2200" b="1">
                    <a:effectLst>
                      <a:outerShdw blurRad="38100" dist="38100" dir="2700000" algn="tl">
                        <a:srgbClr val="C0C0C0"/>
                      </a:outerShdw>
                    </a:effectLst>
                    <a:latin typeface="Arial" charset="0"/>
                  </a:rPr>
                  <a:t>Determines which attributes </a:t>
                </a:r>
                <a:br>
                  <a:rPr lang="en-US" sz="2200" b="1">
                    <a:effectLst>
                      <a:outerShdw blurRad="38100" dist="38100" dir="2700000" algn="tl">
                        <a:srgbClr val="C0C0C0"/>
                      </a:outerShdw>
                    </a:effectLst>
                    <a:latin typeface="Arial" charset="0"/>
                  </a:rPr>
                </a:br>
                <a:r>
                  <a:rPr lang="en-US" sz="2200" b="1">
                    <a:effectLst>
                      <a:outerShdw blurRad="38100" dist="38100" dir="2700000" algn="tl">
                        <a:srgbClr val="C0C0C0"/>
                      </a:outerShdw>
                    </a:effectLst>
                    <a:latin typeface="Arial" charset="0"/>
                  </a:rPr>
                  <a:t>are most important </a:t>
                </a:r>
                <a:br>
                  <a:rPr lang="en-US" sz="2200" b="1">
                    <a:effectLst>
                      <a:outerShdw blurRad="38100" dist="38100" dir="2700000" algn="tl">
                        <a:srgbClr val="C0C0C0"/>
                      </a:outerShdw>
                    </a:effectLst>
                    <a:latin typeface="Arial" charset="0"/>
                  </a:rPr>
                </a:br>
                <a:r>
                  <a:rPr lang="en-US" sz="2200" b="1">
                    <a:effectLst>
                      <a:outerShdw blurRad="38100" dist="38100" dir="2700000" algn="tl">
                        <a:srgbClr val="C0C0C0"/>
                      </a:outerShdw>
                    </a:effectLst>
                    <a:latin typeface="Arial" charset="0"/>
                  </a:rPr>
                  <a:t>in influencing a </a:t>
                </a:r>
                <a:br>
                  <a:rPr lang="en-US" sz="2200" b="1">
                    <a:effectLst>
                      <a:outerShdw blurRad="38100" dist="38100" dir="2700000" algn="tl">
                        <a:srgbClr val="C0C0C0"/>
                      </a:outerShdw>
                    </a:effectLst>
                    <a:latin typeface="Arial" charset="0"/>
                  </a:rPr>
                </a:br>
                <a:r>
                  <a:rPr lang="en-US" sz="2200" b="1">
                    <a:effectLst>
                      <a:outerShdw blurRad="38100" dist="38100" dir="2700000" algn="tl">
                        <a:srgbClr val="C0C0C0"/>
                      </a:outerShdw>
                    </a:effectLst>
                    <a:latin typeface="Arial" charset="0"/>
                  </a:rPr>
                  <a:t>consumer’s choice</a:t>
                </a:r>
              </a:p>
            </p:txBody>
          </p:sp>
          <p:sp>
            <p:nvSpPr>
              <p:cNvPr id="16393" name="WordArt 56">
                <a:extLst>
                  <a:ext uri="{FF2B5EF4-FFF2-40B4-BE49-F238E27FC236}">
                    <a16:creationId xmlns:a16="http://schemas.microsoft.com/office/drawing/2014/main" id="{039D46F8-46AE-4109-94E9-C9B5A5C2E310}"/>
                  </a:ext>
                </a:extLst>
              </p:cNvPr>
              <p:cNvSpPr>
                <a:spLocks noChangeArrowheads="1" noChangeShapeType="1" noTextEdit="1"/>
              </p:cNvSpPr>
              <p:nvPr/>
            </p:nvSpPr>
            <p:spPr bwMode="auto">
              <a:xfrm>
                <a:off x="3346" y="2352"/>
                <a:ext cx="1431" cy="308"/>
              </a:xfrm>
              <a:prstGeom prst="rect">
                <a:avLst/>
              </a:prstGeom>
            </p:spPr>
            <p:txBody>
              <a:bodyPr spcFirstLastPara="1" wrap="none" fromWordArt="1">
                <a:prstTxWarp prst="textArchUp">
                  <a:avLst>
                    <a:gd name="adj" fmla="val 10800004"/>
                  </a:avLst>
                </a:prstTxWarp>
              </a:bodyPr>
              <a:lstStyle/>
              <a:p>
                <a:pPr algn="ctr"/>
                <a:r>
                  <a:rPr lang="en-IN" kern="10">
                    <a:ln w="9525">
                      <a:solidFill>
                        <a:srgbClr val="B11738"/>
                      </a:solidFill>
                      <a:round/>
                      <a:headEnd/>
                      <a:tailEnd/>
                    </a:ln>
                    <a:solidFill>
                      <a:srgbClr val="B11738"/>
                    </a:solidFill>
                    <a:latin typeface="Arial Black" panose="020B0A04020102020204" pitchFamily="34" charset="0"/>
                  </a:rPr>
                  <a:t>Marketing</a:t>
                </a:r>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a:extLst>
              <a:ext uri="{FF2B5EF4-FFF2-40B4-BE49-F238E27FC236}">
                <a16:creationId xmlns:a16="http://schemas.microsoft.com/office/drawing/2014/main" id="{7146D2B0-B0FF-40C7-8C0A-B404BB34613D}"/>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a:latin typeface="Arial Black" panose="020B0A04020102020204" pitchFamily="34" charset="0"/>
              </a:rPr>
              <a:t>Cognitive Dissonance</a:t>
            </a:r>
          </a:p>
        </p:txBody>
      </p:sp>
      <p:grpSp>
        <p:nvGrpSpPr>
          <p:cNvPr id="18435" name="Group 44">
            <a:extLst>
              <a:ext uri="{FF2B5EF4-FFF2-40B4-BE49-F238E27FC236}">
                <a16:creationId xmlns:a16="http://schemas.microsoft.com/office/drawing/2014/main" id="{0AAC21A1-F25C-4F21-9B78-D2E8FB8B23C1}"/>
              </a:ext>
            </a:extLst>
          </p:cNvPr>
          <p:cNvGrpSpPr>
            <a:grpSpLocks/>
          </p:cNvGrpSpPr>
          <p:nvPr/>
        </p:nvGrpSpPr>
        <p:grpSpPr bwMode="auto">
          <a:xfrm>
            <a:off x="1981201" y="1905000"/>
            <a:ext cx="8005763" cy="4495800"/>
            <a:chOff x="717" y="1152"/>
            <a:chExt cx="4323" cy="2208"/>
          </a:xfrm>
        </p:grpSpPr>
        <p:grpSp>
          <p:nvGrpSpPr>
            <p:cNvPr id="18436" name="Group 45">
              <a:extLst>
                <a:ext uri="{FF2B5EF4-FFF2-40B4-BE49-F238E27FC236}">
                  <a16:creationId xmlns:a16="http://schemas.microsoft.com/office/drawing/2014/main" id="{9A3FF2C5-FFBF-464B-A410-63FDD7A4B0F6}"/>
                </a:ext>
              </a:extLst>
            </p:cNvPr>
            <p:cNvGrpSpPr>
              <a:grpSpLocks/>
            </p:cNvGrpSpPr>
            <p:nvPr/>
          </p:nvGrpSpPr>
          <p:grpSpPr bwMode="auto">
            <a:xfrm>
              <a:off x="720" y="1152"/>
              <a:ext cx="1680" cy="2208"/>
              <a:chOff x="768" y="1392"/>
              <a:chExt cx="1968" cy="1632"/>
            </a:xfrm>
          </p:grpSpPr>
          <p:sp>
            <p:nvSpPr>
              <p:cNvPr id="18440" name="Rectangle 46">
                <a:extLst>
                  <a:ext uri="{FF2B5EF4-FFF2-40B4-BE49-F238E27FC236}">
                    <a16:creationId xmlns:a16="http://schemas.microsoft.com/office/drawing/2014/main" id="{7E765562-5109-45ED-A689-3B524144DCBF}"/>
                  </a:ext>
                </a:extLst>
              </p:cNvPr>
              <p:cNvSpPr>
                <a:spLocks noChangeArrowheads="1"/>
              </p:cNvSpPr>
              <p:nvPr/>
            </p:nvSpPr>
            <p:spPr bwMode="auto">
              <a:xfrm>
                <a:off x="766" y="1392"/>
                <a:ext cx="1968" cy="816"/>
              </a:xfrm>
              <a:prstGeom prst="rect">
                <a:avLst/>
              </a:prstGeom>
              <a:solidFill>
                <a:srgbClr val="A0CA42"/>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b="1">
                    <a:solidFill>
                      <a:schemeClr val="tx2"/>
                    </a:solidFill>
                    <a:latin typeface="Arial" panose="020B0604020202020204" pitchFamily="34" charset="0"/>
                  </a:rPr>
                  <a:t>Cognitive</a:t>
                </a:r>
                <a:br>
                  <a:rPr lang="en-US" altLang="en-US" b="1">
                    <a:solidFill>
                      <a:schemeClr val="tx2"/>
                    </a:solidFill>
                    <a:latin typeface="Arial" panose="020B0604020202020204" pitchFamily="34" charset="0"/>
                  </a:rPr>
                </a:br>
                <a:r>
                  <a:rPr lang="en-US" altLang="en-US" b="1">
                    <a:solidFill>
                      <a:schemeClr val="tx2"/>
                    </a:solidFill>
                    <a:latin typeface="Arial" panose="020B0604020202020204" pitchFamily="34" charset="0"/>
                  </a:rPr>
                  <a:t>Dissonance</a:t>
                </a:r>
              </a:p>
            </p:txBody>
          </p:sp>
          <p:sp>
            <p:nvSpPr>
              <p:cNvPr id="18441" name="Rectangle 47">
                <a:extLst>
                  <a:ext uri="{FF2B5EF4-FFF2-40B4-BE49-F238E27FC236}">
                    <a16:creationId xmlns:a16="http://schemas.microsoft.com/office/drawing/2014/main" id="{A420A299-D4C8-421C-894C-238AC3ECCAAB}"/>
                  </a:ext>
                </a:extLst>
              </p:cNvPr>
              <p:cNvSpPr>
                <a:spLocks noChangeArrowheads="1"/>
              </p:cNvSpPr>
              <p:nvPr/>
            </p:nvSpPr>
            <p:spPr bwMode="auto">
              <a:xfrm>
                <a:off x="766" y="2208"/>
                <a:ext cx="1968" cy="816"/>
              </a:xfrm>
              <a:prstGeom prst="rect">
                <a:avLst/>
              </a:prstGeom>
              <a:solidFill>
                <a:schemeClr val="accent1"/>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n-US" altLang="en-US">
                  <a:latin typeface="Arial" panose="020B0604020202020204" pitchFamily="34" charset="0"/>
                </a:endParaRPr>
              </a:p>
            </p:txBody>
          </p:sp>
        </p:grpSp>
        <p:sp>
          <p:nvSpPr>
            <p:cNvPr id="18437" name="Rectangle 48">
              <a:extLst>
                <a:ext uri="{FF2B5EF4-FFF2-40B4-BE49-F238E27FC236}">
                  <a16:creationId xmlns:a16="http://schemas.microsoft.com/office/drawing/2014/main" id="{90B10F5C-4302-4C38-8856-8164A7597EBD}"/>
                </a:ext>
              </a:extLst>
            </p:cNvPr>
            <p:cNvSpPr>
              <a:spLocks noChangeArrowheads="1"/>
            </p:cNvSpPr>
            <p:nvPr/>
          </p:nvSpPr>
          <p:spPr bwMode="auto">
            <a:xfrm>
              <a:off x="2400" y="1152"/>
              <a:ext cx="2640" cy="2208"/>
            </a:xfrm>
            <a:prstGeom prst="rect">
              <a:avLst/>
            </a:prstGeom>
            <a:solidFill>
              <a:srgbClr val="FFFF99"/>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b="1">
                <a:latin typeface="Arial" panose="020B0604020202020204" pitchFamily="34" charset="0"/>
              </a:endParaRPr>
            </a:p>
          </p:txBody>
        </p:sp>
        <p:sp>
          <p:nvSpPr>
            <p:cNvPr id="317489" name="Rectangle 49">
              <a:extLst>
                <a:ext uri="{FF2B5EF4-FFF2-40B4-BE49-F238E27FC236}">
                  <a16:creationId xmlns:a16="http://schemas.microsoft.com/office/drawing/2014/main" id="{C41045D7-AFAD-4600-A91D-751379F493CA}"/>
                </a:ext>
              </a:extLst>
            </p:cNvPr>
            <p:cNvSpPr>
              <a:spLocks noChangeArrowheads="1"/>
            </p:cNvSpPr>
            <p:nvPr/>
          </p:nvSpPr>
          <p:spPr bwMode="auto">
            <a:xfrm>
              <a:off x="2448" y="1484"/>
              <a:ext cx="2448" cy="1824"/>
            </a:xfrm>
            <a:prstGeom prst="rect">
              <a:avLst/>
            </a:prstGeom>
            <a:noFill/>
            <a:ln w="9525">
              <a:noFill/>
              <a:miter lim="800000"/>
              <a:headEnd/>
              <a:tailEnd/>
            </a:ln>
          </p:spPr>
          <p:txBody>
            <a:bodyPr/>
            <a:lstStyle/>
            <a:p>
              <a:pPr eaLnBrk="1" hangingPunct="1">
                <a:lnSpc>
                  <a:spcPct val="120000"/>
                </a:lnSpc>
                <a:spcBef>
                  <a:spcPct val="20000"/>
                </a:spcBef>
                <a:buClr>
                  <a:schemeClr val="folHlink"/>
                </a:buClr>
                <a:buSzPct val="80000"/>
                <a:buFont typeface="Wingdings" pitchFamily="2" charset="2"/>
                <a:buNone/>
                <a:defRPr/>
              </a:pPr>
              <a:r>
                <a:rPr lang="en-US" sz="2100" b="1">
                  <a:latin typeface="Arial" charset="0"/>
                </a:rPr>
                <a:t>Inner tension that a consumer experiences after recognizing an inconsistency between behavior and values or opinions.</a:t>
              </a:r>
            </a:p>
            <a:p>
              <a:pPr eaLnBrk="1" hangingPunct="1">
                <a:lnSpc>
                  <a:spcPct val="120000"/>
                </a:lnSpc>
                <a:spcBef>
                  <a:spcPct val="20000"/>
                </a:spcBef>
                <a:buClr>
                  <a:srgbClr val="B1ECEB"/>
                </a:buClr>
                <a:buFont typeface="Wingdings" pitchFamily="2" charset="2"/>
                <a:buNone/>
                <a:defRPr/>
              </a:pPr>
              <a:endParaRPr lang="en-US" b="1">
                <a:effectLst>
                  <a:outerShdw blurRad="38100" dist="38100" dir="2700000" algn="tl">
                    <a:srgbClr val="C0C0C0"/>
                  </a:outerShdw>
                </a:effectLst>
                <a:latin typeface="Arial" charset="0"/>
              </a:endParaRPr>
            </a:p>
            <a:p>
              <a:pPr eaLnBrk="1" hangingPunct="1">
                <a:lnSpc>
                  <a:spcPct val="120000"/>
                </a:lnSpc>
                <a:spcBef>
                  <a:spcPct val="20000"/>
                </a:spcBef>
                <a:buClr>
                  <a:schemeClr val="folHlink"/>
                </a:buClr>
                <a:buSzPct val="80000"/>
                <a:buFont typeface="Wingdings" pitchFamily="2" charset="2"/>
                <a:buNone/>
                <a:defRPr/>
              </a:pPr>
              <a:endParaRPr lang="en-US" sz="2000" b="1">
                <a:latin typeface="Arial" charset="0"/>
              </a:endParaRPr>
            </a:p>
            <a:p>
              <a:pPr eaLnBrk="1" hangingPunct="1">
                <a:lnSpc>
                  <a:spcPct val="120000"/>
                </a:lnSpc>
                <a:spcBef>
                  <a:spcPct val="20000"/>
                </a:spcBef>
                <a:buClr>
                  <a:schemeClr val="folHlink"/>
                </a:buClr>
                <a:buSzPct val="80000"/>
                <a:buFont typeface="Wingdings" pitchFamily="2" charset="2"/>
                <a:buNone/>
                <a:defRPr/>
              </a:pPr>
              <a:endParaRPr lang="en-US" sz="2000" b="1">
                <a:latin typeface="Arial" charset="0"/>
              </a:endParaRPr>
            </a:p>
            <a:p>
              <a:pPr eaLnBrk="1" hangingPunct="1">
                <a:lnSpc>
                  <a:spcPct val="120000"/>
                </a:lnSpc>
                <a:spcBef>
                  <a:spcPct val="20000"/>
                </a:spcBef>
                <a:buClr>
                  <a:schemeClr val="folHlink"/>
                </a:buClr>
                <a:buSzPct val="80000"/>
                <a:buFont typeface="Wingdings" pitchFamily="2" charset="2"/>
                <a:buNone/>
                <a:defRPr/>
              </a:pPr>
              <a:endParaRPr lang="en-US" sz="2000" b="1">
                <a:latin typeface="Arial" charset="0"/>
              </a:endParaRPr>
            </a:p>
            <a:p>
              <a:pPr eaLnBrk="1" hangingPunct="1">
                <a:lnSpc>
                  <a:spcPct val="120000"/>
                </a:lnSpc>
                <a:spcBef>
                  <a:spcPct val="20000"/>
                </a:spcBef>
                <a:buClr>
                  <a:schemeClr val="folHlink"/>
                </a:buClr>
                <a:buSzPct val="80000"/>
                <a:buFont typeface="Wingdings" pitchFamily="2" charset="2"/>
                <a:buNone/>
                <a:defRPr/>
              </a:pPr>
              <a:endParaRPr lang="en-US" sz="2000" b="1">
                <a:solidFill>
                  <a:schemeClr val="bg2"/>
                </a:solidFill>
                <a:latin typeface="Arial" charset="0"/>
              </a:endParaRPr>
            </a:p>
          </p:txBody>
        </p:sp>
        <p:pic>
          <p:nvPicPr>
            <p:cNvPr id="18439" name="Picture 50">
              <a:extLst>
                <a:ext uri="{FF2B5EF4-FFF2-40B4-BE49-F238E27FC236}">
                  <a16:creationId xmlns:a16="http://schemas.microsoft.com/office/drawing/2014/main" id="{7D3ED2F5-679E-4C57-8009-1511EFDB35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 y="2243"/>
              <a:ext cx="1683" cy="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a:extLst>
              <a:ext uri="{FF2B5EF4-FFF2-40B4-BE49-F238E27FC236}">
                <a16:creationId xmlns:a16="http://schemas.microsoft.com/office/drawing/2014/main" id="{2BD4C060-CC9A-4A02-A2BA-FCC87CE5F47B}"/>
              </a:ext>
            </a:extLst>
          </p:cNvPr>
          <p:cNvSpPr>
            <a:spLocks noChangeArrowheads="1"/>
          </p:cNvSpPr>
          <p:nvPr/>
        </p:nvSpPr>
        <p:spPr bwMode="auto">
          <a:xfrm>
            <a:off x="2209801" y="228600"/>
            <a:ext cx="7769225" cy="1143000"/>
          </a:xfrm>
          <a:prstGeom prst="roundRect">
            <a:avLst>
              <a:gd name="adj" fmla="val 16667"/>
            </a:avLst>
          </a:prstGeom>
          <a:solidFill>
            <a:srgbClr val="FFF6E1"/>
          </a:solidFill>
          <a:ln w="38100">
            <a:solidFill>
              <a:srgbClr val="E4B900"/>
            </a:solidFill>
            <a:round/>
            <a:headEnd/>
            <a:tailEnd/>
          </a:ln>
        </p:spPr>
        <p:txBody>
          <a:bodyPr anchor="ctr" anchorCtr="1"/>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r>
              <a:rPr lang="en-US" altLang="en-US" sz="3200" b="1">
                <a:solidFill>
                  <a:srgbClr val="CC3300"/>
                </a:solidFill>
                <a:latin typeface="Arial" panose="020B0604020202020204" pitchFamily="34" charset="0"/>
              </a:rPr>
              <a:t>Post-purchase Behavior-</a:t>
            </a:r>
          </a:p>
          <a:p>
            <a:pPr algn="ctr" eaLnBrk="1" hangingPunct="1"/>
            <a:r>
              <a:rPr lang="en-US" altLang="en-US" sz="3200" b="1">
                <a:solidFill>
                  <a:srgbClr val="CC3300"/>
                </a:solidFill>
                <a:latin typeface="Arial" panose="020B0604020202020204" pitchFamily="34" charset="0"/>
              </a:rPr>
              <a:t>Cognitive Dissonance</a:t>
            </a:r>
          </a:p>
        </p:txBody>
      </p:sp>
      <p:sp>
        <p:nvSpPr>
          <p:cNvPr id="20483" name="Rectangle 13">
            <a:extLst>
              <a:ext uri="{FF2B5EF4-FFF2-40B4-BE49-F238E27FC236}">
                <a16:creationId xmlns:a16="http://schemas.microsoft.com/office/drawing/2014/main" id="{2C70B24F-8F9E-42F1-8564-42AA3D5CE653}"/>
              </a:ext>
            </a:extLst>
          </p:cNvPr>
          <p:cNvSpPr>
            <a:spLocks noChangeArrowheads="1"/>
          </p:cNvSpPr>
          <p:nvPr/>
        </p:nvSpPr>
        <p:spPr bwMode="auto">
          <a:xfrm>
            <a:off x="1981200" y="1524001"/>
            <a:ext cx="82296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20000"/>
              </a:lnSpc>
              <a:spcBef>
                <a:spcPct val="50000"/>
              </a:spcBef>
              <a:buClr>
                <a:schemeClr val="folHlink"/>
              </a:buClr>
              <a:buSzPct val="80000"/>
              <a:buFont typeface="Wingdings" panose="05000000000000000000" pitchFamily="2" charset="2"/>
              <a:buNone/>
            </a:pPr>
            <a:r>
              <a:rPr lang="en-US" altLang="en-US" b="1">
                <a:latin typeface="Times New Roman" panose="02020603050405020304" pitchFamily="18" charset="0"/>
              </a:rPr>
              <a:t>Inner tension that a consumer experiences after recognizing an inconsistency between behavior and values or opinions.</a:t>
            </a:r>
          </a:p>
        </p:txBody>
      </p:sp>
      <p:sp>
        <p:nvSpPr>
          <p:cNvPr id="20484" name="Rectangle 15">
            <a:extLst>
              <a:ext uri="{FF2B5EF4-FFF2-40B4-BE49-F238E27FC236}">
                <a16:creationId xmlns:a16="http://schemas.microsoft.com/office/drawing/2014/main" id="{717EBC60-7126-4463-9D42-BC7AA91F52D9}"/>
              </a:ext>
            </a:extLst>
          </p:cNvPr>
          <p:cNvSpPr>
            <a:spLocks noChangeArrowheads="1"/>
          </p:cNvSpPr>
          <p:nvPr/>
        </p:nvSpPr>
        <p:spPr bwMode="auto">
          <a:xfrm>
            <a:off x="1828800" y="3124201"/>
            <a:ext cx="4419600" cy="3578225"/>
          </a:xfrm>
          <a:prstGeom prst="rect">
            <a:avLst/>
          </a:prstGeom>
          <a:solidFill>
            <a:srgbClr val="DDDDDD"/>
          </a:solidFill>
          <a:ln w="12700">
            <a:solidFill>
              <a:srgbClr val="000000"/>
            </a:solidFill>
            <a:miter lim="800000"/>
            <a:headEnd/>
            <a:tailEnd/>
          </a:ln>
          <a:effectLst>
            <a:outerShdw dist="89803" dir="2700000" algn="ctr" rotWithShape="0">
              <a:schemeClr val="bg2"/>
            </a:outerShdw>
          </a:effectLst>
        </p:spPr>
        <p:txBody>
          <a:bodyPr wrap="none" lIns="90488" tIns="44450" rIns="90488" bIns="44450"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90000"/>
              </a:lnSpc>
            </a:pPr>
            <a:endParaRPr lang="en-US" altLang="en-US" b="1">
              <a:solidFill>
                <a:srgbClr val="000000"/>
              </a:solidFill>
              <a:latin typeface="Arial" panose="020B0604020202020204" pitchFamily="34" charset="0"/>
            </a:endParaRPr>
          </a:p>
        </p:txBody>
      </p:sp>
      <p:sp>
        <p:nvSpPr>
          <p:cNvPr id="737296" name="Rectangle 16">
            <a:extLst>
              <a:ext uri="{FF2B5EF4-FFF2-40B4-BE49-F238E27FC236}">
                <a16:creationId xmlns:a16="http://schemas.microsoft.com/office/drawing/2014/main" id="{CC72D8F2-F803-4C06-8281-09B0B5281B2A}"/>
              </a:ext>
            </a:extLst>
          </p:cNvPr>
          <p:cNvSpPr>
            <a:spLocks noChangeArrowheads="1"/>
          </p:cNvSpPr>
          <p:nvPr/>
        </p:nvSpPr>
        <p:spPr bwMode="auto">
          <a:xfrm>
            <a:off x="2286000" y="3200400"/>
            <a:ext cx="3543300" cy="840230"/>
          </a:xfrm>
          <a:prstGeom prst="rect">
            <a:avLst/>
          </a:prstGeom>
          <a:noFill/>
          <a:ln w="9525">
            <a:noFill/>
            <a:miter lim="800000"/>
            <a:headEnd/>
            <a:tailEnd/>
          </a:ln>
          <a:effectLst/>
        </p:spPr>
        <p:txBody>
          <a:bodyPr>
            <a:spAutoFit/>
          </a:bodyPr>
          <a:lstStyle/>
          <a:p>
            <a:pPr algn="ctr">
              <a:lnSpc>
                <a:spcPct val="90000"/>
              </a:lnSpc>
              <a:buClr>
                <a:schemeClr val="folHlink"/>
              </a:buClr>
              <a:buFont typeface="Wingdings" pitchFamily="2" charset="2"/>
              <a:buNone/>
              <a:defRPr/>
            </a:pPr>
            <a:r>
              <a:rPr lang="en-US" sz="2700" b="1">
                <a:solidFill>
                  <a:srgbClr val="000000"/>
                </a:solidFill>
                <a:effectLst>
                  <a:outerShdw blurRad="38100" dist="38100" dir="2700000" algn="tl">
                    <a:srgbClr val="C0C0C0"/>
                  </a:outerShdw>
                </a:effectLst>
                <a:latin typeface="Arial" charset="0"/>
              </a:rPr>
              <a:t>Cognitive Dissonance</a:t>
            </a:r>
          </a:p>
        </p:txBody>
      </p:sp>
      <p:sp>
        <p:nvSpPr>
          <p:cNvPr id="20486" name="Text Box 17">
            <a:extLst>
              <a:ext uri="{FF2B5EF4-FFF2-40B4-BE49-F238E27FC236}">
                <a16:creationId xmlns:a16="http://schemas.microsoft.com/office/drawing/2014/main" id="{0ABC9FB1-AE6F-4DD7-8E94-9A6702B6551E}"/>
              </a:ext>
            </a:extLst>
          </p:cNvPr>
          <p:cNvSpPr txBox="1">
            <a:spLocks noChangeArrowheads="1"/>
          </p:cNvSpPr>
          <p:nvPr/>
        </p:nvSpPr>
        <p:spPr bwMode="auto">
          <a:xfrm>
            <a:off x="3581401" y="3810001"/>
            <a:ext cx="1006475" cy="1300163"/>
          </a:xfrm>
          <a:prstGeom prst="rect">
            <a:avLst/>
          </a:prstGeom>
          <a:noFill/>
          <a:ln>
            <a:noFill/>
          </a:ln>
          <a:effectLst>
            <a:outerShdw dist="81320" dir="3080412"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nSpc>
                <a:spcPct val="90000"/>
              </a:lnSpc>
              <a:buClr>
                <a:schemeClr val="folHlink"/>
              </a:buClr>
              <a:buFont typeface="Wingdings" panose="05000000000000000000" pitchFamily="2" charset="2"/>
              <a:buNone/>
            </a:pPr>
            <a:r>
              <a:rPr lang="en-US" altLang="en-US" sz="8800" b="1">
                <a:solidFill>
                  <a:srgbClr val="FF0000"/>
                </a:solidFill>
                <a:latin typeface="Arial" panose="020B0604020202020204" pitchFamily="34" charset="0"/>
              </a:rPr>
              <a:t>?</a:t>
            </a:r>
          </a:p>
        </p:txBody>
      </p:sp>
      <p:sp>
        <p:nvSpPr>
          <p:cNvPr id="737298" name="Text Box 18">
            <a:extLst>
              <a:ext uri="{FF2B5EF4-FFF2-40B4-BE49-F238E27FC236}">
                <a16:creationId xmlns:a16="http://schemas.microsoft.com/office/drawing/2014/main" id="{E5FFA490-C83B-42C4-97A7-0CC74FF3D743}"/>
              </a:ext>
            </a:extLst>
          </p:cNvPr>
          <p:cNvSpPr txBox="1">
            <a:spLocks noChangeArrowheads="1"/>
          </p:cNvSpPr>
          <p:nvPr/>
        </p:nvSpPr>
        <p:spPr bwMode="auto">
          <a:xfrm>
            <a:off x="2401642" y="4572001"/>
            <a:ext cx="3300904" cy="1588127"/>
          </a:xfrm>
          <a:prstGeom prst="rect">
            <a:avLst/>
          </a:prstGeom>
          <a:noFill/>
          <a:ln w="12700">
            <a:noFill/>
            <a:miter lim="800000"/>
            <a:headEnd/>
            <a:tailEnd/>
          </a:ln>
          <a:effectLst/>
        </p:spPr>
        <p:txBody>
          <a:bodyPr wrap="none">
            <a:spAutoFit/>
          </a:bodyPr>
          <a:lstStyle/>
          <a:p>
            <a:pPr marL="457200" indent="-457200" algn="ctr">
              <a:lnSpc>
                <a:spcPct val="90000"/>
              </a:lnSpc>
              <a:defRPr/>
            </a:pPr>
            <a:endParaRPr lang="en-US" b="1">
              <a:solidFill>
                <a:srgbClr val="000000"/>
              </a:solidFill>
              <a:effectLst>
                <a:outerShdw blurRad="38100" dist="38100" dir="2700000" algn="tl">
                  <a:srgbClr val="C0C0C0"/>
                </a:outerShdw>
              </a:effectLst>
              <a:latin typeface="Arial" charset="0"/>
            </a:endParaRPr>
          </a:p>
          <a:p>
            <a:pPr marL="457200" indent="-457200" algn="ctr">
              <a:lnSpc>
                <a:spcPct val="90000"/>
              </a:lnSpc>
              <a:buClr>
                <a:schemeClr val="accent2"/>
              </a:buClr>
              <a:buSzPct val="155000"/>
              <a:defRPr/>
            </a:pPr>
            <a:r>
              <a:rPr lang="en-US" b="1">
                <a:solidFill>
                  <a:srgbClr val="000000"/>
                </a:solidFill>
                <a:effectLst>
                  <a:outerShdw blurRad="38100" dist="38100" dir="2700000" algn="tl">
                    <a:srgbClr val="C0C0C0"/>
                  </a:outerShdw>
                </a:effectLst>
                <a:latin typeface="Arial" charset="0"/>
              </a:rPr>
              <a:t>Did I make a good decision?</a:t>
            </a:r>
            <a:br>
              <a:rPr lang="en-US" b="1">
                <a:solidFill>
                  <a:srgbClr val="000000"/>
                </a:solidFill>
                <a:effectLst>
                  <a:outerShdw blurRad="38100" dist="38100" dir="2700000" algn="tl">
                    <a:srgbClr val="C0C0C0"/>
                  </a:outerShdw>
                </a:effectLst>
                <a:latin typeface="Arial" charset="0"/>
              </a:rPr>
            </a:br>
            <a:endParaRPr lang="en-US" b="1">
              <a:solidFill>
                <a:srgbClr val="000000"/>
              </a:solidFill>
              <a:effectLst>
                <a:outerShdw blurRad="38100" dist="38100" dir="2700000" algn="tl">
                  <a:srgbClr val="C0C0C0"/>
                </a:outerShdw>
              </a:effectLst>
              <a:latin typeface="Arial" charset="0"/>
            </a:endParaRPr>
          </a:p>
          <a:p>
            <a:pPr marL="457200" indent="-457200" algn="ctr">
              <a:lnSpc>
                <a:spcPct val="90000"/>
              </a:lnSpc>
              <a:buClr>
                <a:schemeClr val="accent2"/>
              </a:buClr>
              <a:buSzPct val="155000"/>
              <a:defRPr/>
            </a:pPr>
            <a:r>
              <a:rPr lang="en-US" b="1">
                <a:solidFill>
                  <a:srgbClr val="000000"/>
                </a:solidFill>
                <a:effectLst>
                  <a:outerShdw blurRad="38100" dist="38100" dir="2700000" algn="tl">
                    <a:srgbClr val="C0C0C0"/>
                  </a:outerShdw>
                </a:effectLst>
                <a:latin typeface="Arial" charset="0"/>
              </a:rPr>
              <a:t>Did I buy the right product?</a:t>
            </a:r>
            <a:br>
              <a:rPr lang="en-US" b="1">
                <a:solidFill>
                  <a:srgbClr val="000000"/>
                </a:solidFill>
                <a:effectLst>
                  <a:outerShdw blurRad="38100" dist="38100" dir="2700000" algn="tl">
                    <a:srgbClr val="C0C0C0"/>
                  </a:outerShdw>
                </a:effectLst>
                <a:latin typeface="Arial" charset="0"/>
              </a:rPr>
            </a:br>
            <a:endParaRPr lang="en-US" b="1">
              <a:solidFill>
                <a:srgbClr val="000000"/>
              </a:solidFill>
              <a:effectLst>
                <a:outerShdw blurRad="38100" dist="38100" dir="2700000" algn="tl">
                  <a:srgbClr val="C0C0C0"/>
                </a:outerShdw>
              </a:effectLst>
              <a:latin typeface="Arial" charset="0"/>
            </a:endParaRPr>
          </a:p>
          <a:p>
            <a:pPr marL="457200" indent="-457200" algn="ctr">
              <a:lnSpc>
                <a:spcPct val="90000"/>
              </a:lnSpc>
              <a:buClr>
                <a:schemeClr val="accent2"/>
              </a:buClr>
              <a:buSzPct val="155000"/>
              <a:defRPr/>
            </a:pPr>
            <a:r>
              <a:rPr lang="en-US" b="1">
                <a:solidFill>
                  <a:srgbClr val="000000"/>
                </a:solidFill>
                <a:effectLst>
                  <a:outerShdw blurRad="38100" dist="38100" dir="2700000" algn="tl">
                    <a:srgbClr val="C0C0C0"/>
                  </a:outerShdw>
                </a:effectLst>
                <a:latin typeface="Arial" charset="0"/>
              </a:rPr>
              <a:t>Did I get a good value?</a:t>
            </a:r>
          </a:p>
        </p:txBody>
      </p:sp>
      <p:grpSp>
        <p:nvGrpSpPr>
          <p:cNvPr id="20488" name="Group 19">
            <a:extLst>
              <a:ext uri="{FF2B5EF4-FFF2-40B4-BE49-F238E27FC236}">
                <a16:creationId xmlns:a16="http://schemas.microsoft.com/office/drawing/2014/main" id="{FEFD81F4-4944-4563-B7BB-AFA3198DAAA6}"/>
              </a:ext>
            </a:extLst>
          </p:cNvPr>
          <p:cNvGrpSpPr>
            <a:grpSpLocks/>
          </p:cNvGrpSpPr>
          <p:nvPr/>
        </p:nvGrpSpPr>
        <p:grpSpPr bwMode="auto">
          <a:xfrm>
            <a:off x="6553200" y="3048000"/>
            <a:ext cx="3657600" cy="3657600"/>
            <a:chOff x="3216" y="1152"/>
            <a:chExt cx="2496" cy="2496"/>
          </a:xfrm>
        </p:grpSpPr>
        <p:sp>
          <p:nvSpPr>
            <p:cNvPr id="20490" name="AutoShape 20">
              <a:extLst>
                <a:ext uri="{FF2B5EF4-FFF2-40B4-BE49-F238E27FC236}">
                  <a16:creationId xmlns:a16="http://schemas.microsoft.com/office/drawing/2014/main" id="{A7EE79BE-A7BD-41AD-8A9F-7304448D9394}"/>
                </a:ext>
              </a:extLst>
            </p:cNvPr>
            <p:cNvSpPr>
              <a:spLocks noChangeArrowheads="1"/>
            </p:cNvSpPr>
            <p:nvPr/>
          </p:nvSpPr>
          <p:spPr bwMode="auto">
            <a:xfrm>
              <a:off x="3216" y="1152"/>
              <a:ext cx="2496" cy="2496"/>
            </a:xfrm>
            <a:prstGeom prst="star8">
              <a:avLst>
                <a:gd name="adj" fmla="val 38250"/>
              </a:avLst>
            </a:prstGeom>
            <a:solidFill>
              <a:srgbClr val="EB7F82"/>
            </a:solidFill>
            <a:ln w="12700">
              <a:solidFill>
                <a:srgbClr val="000000"/>
              </a:solidFill>
              <a:miter lim="800000"/>
              <a:headEnd/>
              <a:tailEnd/>
            </a:ln>
            <a:effectLst>
              <a:outerShdw dist="89803" dir="2700000" algn="ctr" rotWithShape="0">
                <a:schemeClr val="bg2"/>
              </a:outerShdw>
            </a:effec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90000"/>
                </a:lnSpc>
              </a:pPr>
              <a:endParaRPr lang="en-US" altLang="en-US" sz="2000" b="1">
                <a:solidFill>
                  <a:schemeClr val="bg1"/>
                </a:solidFill>
                <a:latin typeface="Arial" panose="020B0604020202020204" pitchFamily="34" charset="0"/>
              </a:endParaRPr>
            </a:p>
          </p:txBody>
        </p:sp>
        <p:sp>
          <p:nvSpPr>
            <p:cNvPr id="737301" name="Rectangle 21">
              <a:extLst>
                <a:ext uri="{FF2B5EF4-FFF2-40B4-BE49-F238E27FC236}">
                  <a16:creationId xmlns:a16="http://schemas.microsoft.com/office/drawing/2014/main" id="{5F5D04A2-6492-4A33-89D4-1EAF824713E6}"/>
                </a:ext>
              </a:extLst>
            </p:cNvPr>
            <p:cNvSpPr>
              <a:spLocks noChangeArrowheads="1"/>
            </p:cNvSpPr>
            <p:nvPr/>
          </p:nvSpPr>
          <p:spPr bwMode="auto">
            <a:xfrm>
              <a:off x="3326" y="2160"/>
              <a:ext cx="2386" cy="1001"/>
            </a:xfrm>
            <a:prstGeom prst="rect">
              <a:avLst/>
            </a:prstGeom>
            <a:noFill/>
            <a:ln w="12700">
              <a:noFill/>
              <a:miter lim="800000"/>
              <a:headEnd/>
              <a:tailEnd/>
            </a:ln>
            <a:effectLst/>
          </p:spPr>
          <p:txBody>
            <a:bodyPr>
              <a:spAutoFit/>
            </a:bodyPr>
            <a:lstStyle/>
            <a:p>
              <a:pPr algn="ctr">
                <a:lnSpc>
                  <a:spcPct val="90000"/>
                </a:lnSpc>
                <a:defRPr/>
              </a:pPr>
              <a:r>
                <a:rPr lang="en-US" sz="2000" b="1" i="1">
                  <a:solidFill>
                    <a:schemeClr val="tx2"/>
                  </a:solidFill>
                  <a:effectLst>
                    <a:outerShdw blurRad="38100" dist="38100" dir="2700000" algn="tl">
                      <a:srgbClr val="C0C0C0"/>
                    </a:outerShdw>
                  </a:effectLst>
                  <a:latin typeface="Arial" charset="0"/>
                </a:rPr>
                <a:t>Can minimize through:</a:t>
              </a:r>
              <a:endParaRPr lang="en-US" sz="2000" b="1">
                <a:solidFill>
                  <a:schemeClr val="tx2"/>
                </a:solidFill>
                <a:effectLst>
                  <a:outerShdw blurRad="38100" dist="38100" dir="2700000" algn="tl">
                    <a:srgbClr val="C0C0C0"/>
                  </a:outerShdw>
                </a:effectLst>
                <a:latin typeface="Arial" charset="0"/>
              </a:endParaRPr>
            </a:p>
            <a:p>
              <a:pPr algn="ctr">
                <a:lnSpc>
                  <a:spcPct val="90000"/>
                </a:lnSpc>
                <a:defRPr/>
              </a:pPr>
              <a:r>
                <a:rPr lang="en-US" sz="2000" b="1">
                  <a:solidFill>
                    <a:schemeClr val="tx2"/>
                  </a:solidFill>
                  <a:effectLst>
                    <a:outerShdw blurRad="38100" dist="38100" dir="2700000" algn="tl">
                      <a:srgbClr val="C0C0C0"/>
                    </a:outerShdw>
                  </a:effectLst>
                  <a:latin typeface="Arial" charset="0"/>
                </a:rPr>
                <a:t>Effective Communication</a:t>
              </a:r>
            </a:p>
            <a:p>
              <a:pPr algn="ctr">
                <a:lnSpc>
                  <a:spcPct val="90000"/>
                </a:lnSpc>
                <a:defRPr/>
              </a:pPr>
              <a:r>
                <a:rPr lang="en-US" sz="2000" b="1">
                  <a:solidFill>
                    <a:schemeClr val="tx2"/>
                  </a:solidFill>
                  <a:effectLst>
                    <a:outerShdw blurRad="38100" dist="38100" dir="2700000" algn="tl">
                      <a:srgbClr val="C0C0C0"/>
                    </a:outerShdw>
                  </a:effectLst>
                  <a:latin typeface="Arial" charset="0"/>
                </a:rPr>
                <a:t>Follow-up</a:t>
              </a:r>
            </a:p>
            <a:p>
              <a:pPr algn="ctr">
                <a:lnSpc>
                  <a:spcPct val="90000"/>
                </a:lnSpc>
                <a:defRPr/>
              </a:pPr>
              <a:r>
                <a:rPr lang="en-US" sz="2000" b="1">
                  <a:solidFill>
                    <a:schemeClr val="tx2"/>
                  </a:solidFill>
                  <a:effectLst>
                    <a:outerShdw blurRad="38100" dist="38100" dir="2700000" algn="tl">
                      <a:srgbClr val="C0C0C0"/>
                    </a:outerShdw>
                  </a:effectLst>
                  <a:latin typeface="Arial" charset="0"/>
                </a:rPr>
                <a:t>Guarantees</a:t>
              </a:r>
              <a:br>
                <a:rPr lang="en-US" sz="2000" b="1">
                  <a:solidFill>
                    <a:schemeClr val="tx2"/>
                  </a:solidFill>
                  <a:effectLst>
                    <a:outerShdw blurRad="38100" dist="38100" dir="2700000" algn="tl">
                      <a:srgbClr val="C0C0C0"/>
                    </a:outerShdw>
                  </a:effectLst>
                  <a:latin typeface="Arial" charset="0"/>
                </a:rPr>
              </a:br>
              <a:r>
                <a:rPr lang="en-US" sz="2000" b="1">
                  <a:solidFill>
                    <a:schemeClr val="tx2"/>
                  </a:solidFill>
                  <a:effectLst>
                    <a:outerShdw blurRad="38100" dist="38100" dir="2700000" algn="tl">
                      <a:srgbClr val="C0C0C0"/>
                    </a:outerShdw>
                  </a:effectLst>
                  <a:latin typeface="Arial" charset="0"/>
                </a:rPr>
                <a:t>Warranties</a:t>
              </a:r>
            </a:p>
          </p:txBody>
        </p:sp>
      </p:grpSp>
      <p:sp>
        <p:nvSpPr>
          <p:cNvPr id="20489" name="WordArt 22">
            <a:extLst>
              <a:ext uri="{FF2B5EF4-FFF2-40B4-BE49-F238E27FC236}">
                <a16:creationId xmlns:a16="http://schemas.microsoft.com/office/drawing/2014/main" id="{5EF2F630-9C53-4772-9965-C0D83D300151}"/>
              </a:ext>
            </a:extLst>
          </p:cNvPr>
          <p:cNvSpPr>
            <a:spLocks noChangeArrowheads="1" noChangeShapeType="1" noTextEdit="1"/>
          </p:cNvSpPr>
          <p:nvPr/>
        </p:nvSpPr>
        <p:spPr bwMode="auto">
          <a:xfrm>
            <a:off x="7239001" y="4038600"/>
            <a:ext cx="2316163" cy="488950"/>
          </a:xfrm>
          <a:prstGeom prst="rect">
            <a:avLst/>
          </a:prstGeom>
        </p:spPr>
        <p:txBody>
          <a:bodyPr spcFirstLastPara="1" wrap="none" fromWordArt="1">
            <a:prstTxWarp prst="textArchUp">
              <a:avLst>
                <a:gd name="adj" fmla="val 10800004"/>
              </a:avLst>
            </a:prstTxWarp>
          </a:bodyPr>
          <a:lstStyle/>
          <a:p>
            <a:pPr algn="ctr"/>
            <a:r>
              <a:rPr lang="en-IN" kern="10">
                <a:ln w="9525">
                  <a:solidFill>
                    <a:srgbClr val="000000"/>
                  </a:solidFill>
                  <a:round/>
                  <a:headEnd/>
                  <a:tailEnd/>
                </a:ln>
                <a:solidFill>
                  <a:srgbClr val="000000"/>
                </a:solidFill>
                <a:latin typeface="Arial Black" panose="020B0A04020102020204" pitchFamily="34" charset="0"/>
              </a:rPr>
              <a:t>Marketing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8">
            <a:extLst>
              <a:ext uri="{FF2B5EF4-FFF2-40B4-BE49-F238E27FC236}">
                <a16:creationId xmlns:a16="http://schemas.microsoft.com/office/drawing/2014/main" id="{A11619DA-8184-4A8D-9AC1-CAA0E1BEE147}"/>
              </a:ext>
            </a:extLst>
          </p:cNvPr>
          <p:cNvSpPr>
            <a:spLocks noChangeArrowheads="1"/>
          </p:cNvSpPr>
          <p:nvPr/>
        </p:nvSpPr>
        <p:spPr bwMode="auto">
          <a:xfrm>
            <a:off x="1524000" y="1219200"/>
            <a:ext cx="9144000" cy="5181600"/>
          </a:xfrm>
          <a:prstGeom prst="flowChartProcess">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22531" name="Rectangle 5">
            <a:extLst>
              <a:ext uri="{FF2B5EF4-FFF2-40B4-BE49-F238E27FC236}">
                <a16:creationId xmlns:a16="http://schemas.microsoft.com/office/drawing/2014/main" id="{CC38C43B-F477-4D0B-BB45-99D6B1790769}"/>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a:latin typeface="Arial Black" panose="020B0A04020102020204" pitchFamily="34" charset="0"/>
              </a:rPr>
              <a:t>Factors Influencing </a:t>
            </a:r>
            <a:br>
              <a:rPr lang="en-US" altLang="en-US">
                <a:latin typeface="Arial Black" panose="020B0A04020102020204" pitchFamily="34" charset="0"/>
              </a:rPr>
            </a:br>
            <a:r>
              <a:rPr lang="en-US" altLang="en-US">
                <a:latin typeface="Arial Black" panose="020B0A04020102020204" pitchFamily="34" charset="0"/>
              </a:rPr>
              <a:t>Buying Decisions</a:t>
            </a:r>
          </a:p>
        </p:txBody>
      </p:sp>
      <p:grpSp>
        <p:nvGrpSpPr>
          <p:cNvPr id="22532" name="Group 48">
            <a:extLst>
              <a:ext uri="{FF2B5EF4-FFF2-40B4-BE49-F238E27FC236}">
                <a16:creationId xmlns:a16="http://schemas.microsoft.com/office/drawing/2014/main" id="{555F2536-7A89-4E0D-BDC6-7DA960C70E84}"/>
              </a:ext>
            </a:extLst>
          </p:cNvPr>
          <p:cNvGrpSpPr>
            <a:grpSpLocks/>
          </p:cNvGrpSpPr>
          <p:nvPr/>
        </p:nvGrpSpPr>
        <p:grpSpPr bwMode="auto">
          <a:xfrm>
            <a:off x="1981200" y="1981200"/>
            <a:ext cx="8382000" cy="3657600"/>
            <a:chOff x="288" y="1248"/>
            <a:chExt cx="5280" cy="2304"/>
          </a:xfrm>
        </p:grpSpPr>
        <p:sp>
          <p:nvSpPr>
            <p:cNvPr id="22533" name="Line 31">
              <a:extLst>
                <a:ext uri="{FF2B5EF4-FFF2-40B4-BE49-F238E27FC236}">
                  <a16:creationId xmlns:a16="http://schemas.microsoft.com/office/drawing/2014/main" id="{CF9BF554-108F-4285-8407-B699E6EBC761}"/>
                </a:ext>
              </a:extLst>
            </p:cNvPr>
            <p:cNvSpPr>
              <a:spLocks noChangeShapeType="1"/>
            </p:cNvSpPr>
            <p:nvPr/>
          </p:nvSpPr>
          <p:spPr bwMode="auto">
            <a:xfrm>
              <a:off x="2081" y="3376"/>
              <a:ext cx="0" cy="176"/>
            </a:xfrm>
            <a:prstGeom prst="line">
              <a:avLst/>
            </a:prstGeom>
            <a:noFill/>
            <a:ln w="57150">
              <a:solidFill>
                <a:srgbClr val="4D4D4D"/>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IN"/>
            </a:p>
          </p:txBody>
        </p:sp>
        <p:sp>
          <p:nvSpPr>
            <p:cNvPr id="22534" name="Line 32">
              <a:extLst>
                <a:ext uri="{FF2B5EF4-FFF2-40B4-BE49-F238E27FC236}">
                  <a16:creationId xmlns:a16="http://schemas.microsoft.com/office/drawing/2014/main" id="{C83C896C-DFC0-4ADA-8E8C-BA9C112E028C}"/>
                </a:ext>
              </a:extLst>
            </p:cNvPr>
            <p:cNvSpPr>
              <a:spLocks noChangeShapeType="1"/>
            </p:cNvSpPr>
            <p:nvPr/>
          </p:nvSpPr>
          <p:spPr bwMode="auto">
            <a:xfrm flipV="1">
              <a:off x="2081" y="1248"/>
              <a:ext cx="0" cy="235"/>
            </a:xfrm>
            <a:prstGeom prst="line">
              <a:avLst/>
            </a:prstGeom>
            <a:noFill/>
            <a:ln w="57150">
              <a:solidFill>
                <a:srgbClr val="4D4D4D"/>
              </a:solidFill>
              <a:round/>
              <a:headEnd/>
              <a:tailEnd/>
            </a:ln>
            <a:extLst>
              <a:ext uri="{909E8E84-426E-40DD-AFC4-6F175D3DCCD1}">
                <a14:hiddenFill xmlns:a14="http://schemas.microsoft.com/office/drawing/2010/main">
                  <a:noFill/>
                </a14:hiddenFill>
              </a:ext>
            </a:extLst>
          </p:spPr>
          <p:txBody>
            <a:bodyPr anchor="ctr">
              <a:spAutoFit/>
            </a:bodyPr>
            <a:lstStyle/>
            <a:p>
              <a:endParaRPr lang="en-IN"/>
            </a:p>
          </p:txBody>
        </p:sp>
        <p:sp>
          <p:nvSpPr>
            <p:cNvPr id="22535" name="Rectangle 33">
              <a:extLst>
                <a:ext uri="{FF2B5EF4-FFF2-40B4-BE49-F238E27FC236}">
                  <a16:creationId xmlns:a16="http://schemas.microsoft.com/office/drawing/2014/main" id="{5DDE8B9A-9164-4E8F-B1C5-C3CFE4BE5ADD}"/>
                </a:ext>
              </a:extLst>
            </p:cNvPr>
            <p:cNvSpPr>
              <a:spLocks noChangeArrowheads="1"/>
            </p:cNvSpPr>
            <p:nvPr/>
          </p:nvSpPr>
          <p:spPr bwMode="auto">
            <a:xfrm>
              <a:off x="2748" y="2232"/>
              <a:ext cx="116" cy="291"/>
            </a:xfrm>
            <a:prstGeom prst="rect">
              <a:avLst/>
            </a:prstGeom>
            <a:solidFill>
              <a:srgbClr val="DDA955"/>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22536" name="Rectangle 34">
              <a:extLst>
                <a:ext uri="{FF2B5EF4-FFF2-40B4-BE49-F238E27FC236}">
                  <a16:creationId xmlns:a16="http://schemas.microsoft.com/office/drawing/2014/main" id="{6006161A-3655-4E23-80D1-7FAC678A54CB}"/>
                </a:ext>
              </a:extLst>
            </p:cNvPr>
            <p:cNvSpPr>
              <a:spLocks noChangeArrowheads="1"/>
            </p:cNvSpPr>
            <p:nvPr/>
          </p:nvSpPr>
          <p:spPr bwMode="auto">
            <a:xfrm>
              <a:off x="4164" y="2232"/>
              <a:ext cx="1404" cy="291"/>
            </a:xfrm>
            <a:prstGeom prst="rect">
              <a:avLst/>
            </a:prstGeom>
            <a:solidFill>
              <a:srgbClr val="E6686B"/>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22537" name="Rectangle 35">
              <a:extLst>
                <a:ext uri="{FF2B5EF4-FFF2-40B4-BE49-F238E27FC236}">
                  <a16:creationId xmlns:a16="http://schemas.microsoft.com/office/drawing/2014/main" id="{6A9B4AA2-853E-45BC-B348-31C100AA1EB1}"/>
                </a:ext>
              </a:extLst>
            </p:cNvPr>
            <p:cNvSpPr>
              <a:spLocks noChangeArrowheads="1"/>
            </p:cNvSpPr>
            <p:nvPr/>
          </p:nvSpPr>
          <p:spPr bwMode="auto">
            <a:xfrm>
              <a:off x="1499" y="2790"/>
              <a:ext cx="1115" cy="291"/>
            </a:xfrm>
            <a:prstGeom prst="rect">
              <a:avLst/>
            </a:prstGeom>
            <a:solidFill>
              <a:srgbClr val="72BEC4"/>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22538" name="Rectangle 36">
              <a:extLst>
                <a:ext uri="{FF2B5EF4-FFF2-40B4-BE49-F238E27FC236}">
                  <a16:creationId xmlns:a16="http://schemas.microsoft.com/office/drawing/2014/main" id="{65245F16-2802-4438-8FBB-1FF34AB868F9}"/>
                </a:ext>
              </a:extLst>
            </p:cNvPr>
            <p:cNvSpPr>
              <a:spLocks noChangeArrowheads="1"/>
            </p:cNvSpPr>
            <p:nvPr/>
          </p:nvSpPr>
          <p:spPr bwMode="auto">
            <a:xfrm>
              <a:off x="288" y="2790"/>
              <a:ext cx="1114" cy="291"/>
            </a:xfrm>
            <a:prstGeom prst="rect">
              <a:avLst/>
            </a:prstGeom>
            <a:solidFill>
              <a:srgbClr val="72BEC4"/>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22539" name="Rectangle 37">
              <a:extLst>
                <a:ext uri="{FF2B5EF4-FFF2-40B4-BE49-F238E27FC236}">
                  <a16:creationId xmlns:a16="http://schemas.microsoft.com/office/drawing/2014/main" id="{FCA54CA1-021B-472B-B8EB-F1E73DEEFE37}"/>
                </a:ext>
              </a:extLst>
            </p:cNvPr>
            <p:cNvSpPr>
              <a:spLocks noChangeArrowheads="1"/>
            </p:cNvSpPr>
            <p:nvPr/>
          </p:nvSpPr>
          <p:spPr bwMode="auto">
            <a:xfrm>
              <a:off x="1499" y="1734"/>
              <a:ext cx="1115" cy="291"/>
            </a:xfrm>
            <a:prstGeom prst="rect">
              <a:avLst/>
            </a:prstGeom>
            <a:solidFill>
              <a:srgbClr val="72BEC4"/>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cxnSp>
          <p:nvCxnSpPr>
            <p:cNvPr id="22540" name="AutoShape 38">
              <a:extLst>
                <a:ext uri="{FF2B5EF4-FFF2-40B4-BE49-F238E27FC236}">
                  <a16:creationId xmlns:a16="http://schemas.microsoft.com/office/drawing/2014/main" id="{5638D2AC-8D8C-4F7F-859F-2172C8B3EB52}"/>
                </a:ext>
              </a:extLst>
            </p:cNvPr>
            <p:cNvCxnSpPr>
              <a:cxnSpLocks noChangeShapeType="1"/>
              <a:stCxn id="22538" idx="2"/>
              <a:endCxn id="22535" idx="2"/>
            </p:cNvCxnSpPr>
            <p:nvPr/>
          </p:nvCxnSpPr>
          <p:spPr bwMode="auto">
            <a:xfrm rot="5400000" flipH="1" flipV="1">
              <a:off x="1546" y="1822"/>
              <a:ext cx="558" cy="1961"/>
            </a:xfrm>
            <a:prstGeom prst="bentConnector3">
              <a:avLst>
                <a:gd name="adj1" fmla="val -25806"/>
              </a:avLst>
            </a:prstGeom>
            <a:noFill/>
            <a:ln w="57150">
              <a:solidFill>
                <a:srgbClr val="4D4D4D"/>
              </a:solidFill>
              <a:miter lim="800000"/>
              <a:headEnd/>
              <a:tailEnd type="oval" w="med" len="med"/>
            </a:ln>
            <a:extLst>
              <a:ext uri="{909E8E84-426E-40DD-AFC4-6F175D3DCCD1}">
                <a14:hiddenFill xmlns:a14="http://schemas.microsoft.com/office/drawing/2010/main">
                  <a:noFill/>
                </a14:hiddenFill>
              </a:ext>
            </a:extLst>
          </p:spPr>
        </p:cxnSp>
        <p:cxnSp>
          <p:nvCxnSpPr>
            <p:cNvPr id="22541" name="AutoShape 39">
              <a:extLst>
                <a:ext uri="{FF2B5EF4-FFF2-40B4-BE49-F238E27FC236}">
                  <a16:creationId xmlns:a16="http://schemas.microsoft.com/office/drawing/2014/main" id="{1A5AAA0A-BAEB-41B2-8F98-E0DEC381F31A}"/>
                </a:ext>
              </a:extLst>
            </p:cNvPr>
            <p:cNvCxnSpPr>
              <a:cxnSpLocks noChangeShapeType="1"/>
            </p:cNvCxnSpPr>
            <p:nvPr/>
          </p:nvCxnSpPr>
          <p:spPr bwMode="auto">
            <a:xfrm rot="16200000" flipH="1">
              <a:off x="2004" y="202"/>
              <a:ext cx="177" cy="2592"/>
            </a:xfrm>
            <a:prstGeom prst="bentConnector3">
              <a:avLst>
                <a:gd name="adj1" fmla="val -100000"/>
              </a:avLst>
            </a:prstGeom>
            <a:noFill/>
            <a:ln w="57150">
              <a:solidFill>
                <a:srgbClr val="4D4D4D"/>
              </a:solidFill>
              <a:miter lim="800000"/>
              <a:headEnd/>
              <a:tailEnd type="oval" w="med" len="med"/>
            </a:ln>
            <a:extLst>
              <a:ext uri="{909E8E84-426E-40DD-AFC4-6F175D3DCCD1}">
                <a14:hiddenFill xmlns:a14="http://schemas.microsoft.com/office/drawing/2010/main">
                  <a:noFill/>
                </a14:hiddenFill>
              </a:ext>
            </a:extLst>
          </p:spPr>
        </p:cxnSp>
        <p:sp>
          <p:nvSpPr>
            <p:cNvPr id="22542" name="Rectangle 40">
              <a:extLst>
                <a:ext uri="{FF2B5EF4-FFF2-40B4-BE49-F238E27FC236}">
                  <a16:creationId xmlns:a16="http://schemas.microsoft.com/office/drawing/2014/main" id="{A57614DE-2661-4D7C-8B2D-111B81F1EB5E}"/>
                </a:ext>
              </a:extLst>
            </p:cNvPr>
            <p:cNvSpPr>
              <a:spLocks noChangeArrowheads="1"/>
            </p:cNvSpPr>
            <p:nvPr/>
          </p:nvSpPr>
          <p:spPr bwMode="auto">
            <a:xfrm>
              <a:off x="1696" y="1690"/>
              <a:ext cx="722"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90000"/>
                </a:lnSpc>
                <a:buClr>
                  <a:schemeClr val="folHlink"/>
                </a:buClr>
                <a:buFont typeface="Wingdings" panose="05000000000000000000" pitchFamily="2" charset="2"/>
                <a:buNone/>
              </a:pPr>
              <a:r>
                <a:rPr lang="en-US" altLang="en-US" sz="2100" b="1">
                  <a:solidFill>
                    <a:srgbClr val="000000"/>
                  </a:solidFill>
                  <a:latin typeface="Arial" panose="020B0604020202020204" pitchFamily="34" charset="0"/>
                </a:rPr>
                <a:t>Social </a:t>
              </a:r>
              <a:br>
                <a:rPr lang="en-US" altLang="en-US" sz="2100" b="1">
                  <a:solidFill>
                    <a:srgbClr val="000000"/>
                  </a:solidFill>
                  <a:latin typeface="Arial" panose="020B0604020202020204" pitchFamily="34" charset="0"/>
                </a:rPr>
              </a:br>
              <a:r>
                <a:rPr lang="en-US" altLang="en-US" sz="2100" b="1">
                  <a:solidFill>
                    <a:srgbClr val="000000"/>
                  </a:solidFill>
                  <a:latin typeface="Arial" panose="020B0604020202020204" pitchFamily="34" charset="0"/>
                </a:rPr>
                <a:t>Factors</a:t>
              </a:r>
            </a:p>
          </p:txBody>
        </p:sp>
        <p:sp>
          <p:nvSpPr>
            <p:cNvPr id="22543" name="Rectangle 41">
              <a:extLst>
                <a:ext uri="{FF2B5EF4-FFF2-40B4-BE49-F238E27FC236}">
                  <a16:creationId xmlns:a16="http://schemas.microsoft.com/office/drawing/2014/main" id="{2F90FBD3-9F98-47CC-BD48-EEC9CEB2B17B}"/>
                </a:ext>
              </a:extLst>
            </p:cNvPr>
            <p:cNvSpPr>
              <a:spLocks noChangeArrowheads="1"/>
            </p:cNvSpPr>
            <p:nvPr/>
          </p:nvSpPr>
          <p:spPr bwMode="auto">
            <a:xfrm>
              <a:off x="389" y="2698"/>
              <a:ext cx="949"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90000"/>
                </a:lnSpc>
                <a:buClr>
                  <a:schemeClr val="folHlink"/>
                </a:buClr>
                <a:buFont typeface="Wingdings" panose="05000000000000000000" pitchFamily="2" charset="2"/>
                <a:buNone/>
              </a:pPr>
              <a:r>
                <a:rPr lang="en-US" altLang="en-US" sz="2100" b="1">
                  <a:solidFill>
                    <a:srgbClr val="000000"/>
                  </a:solidFill>
                  <a:latin typeface="Arial" panose="020B0604020202020204" pitchFamily="34" charset="0"/>
                </a:rPr>
                <a:t>Individual </a:t>
              </a:r>
              <a:br>
                <a:rPr lang="en-US" altLang="en-US" sz="2100" b="1">
                  <a:solidFill>
                    <a:srgbClr val="000000"/>
                  </a:solidFill>
                  <a:latin typeface="Arial" panose="020B0604020202020204" pitchFamily="34" charset="0"/>
                </a:rPr>
              </a:br>
              <a:r>
                <a:rPr lang="en-US" altLang="en-US" sz="2100" b="1">
                  <a:solidFill>
                    <a:srgbClr val="000000"/>
                  </a:solidFill>
                  <a:latin typeface="Arial" panose="020B0604020202020204" pitchFamily="34" charset="0"/>
                </a:rPr>
                <a:t>Factors</a:t>
              </a:r>
            </a:p>
          </p:txBody>
        </p:sp>
        <p:sp>
          <p:nvSpPr>
            <p:cNvPr id="22544" name="Rectangle 42">
              <a:extLst>
                <a:ext uri="{FF2B5EF4-FFF2-40B4-BE49-F238E27FC236}">
                  <a16:creationId xmlns:a16="http://schemas.microsoft.com/office/drawing/2014/main" id="{4A5D25A4-2BD9-4672-BBF0-3768840561AC}"/>
                </a:ext>
              </a:extLst>
            </p:cNvPr>
            <p:cNvSpPr>
              <a:spLocks noChangeArrowheads="1"/>
            </p:cNvSpPr>
            <p:nvPr/>
          </p:nvSpPr>
          <p:spPr bwMode="auto">
            <a:xfrm>
              <a:off x="1584" y="2612"/>
              <a:ext cx="960" cy="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90000"/>
                </a:lnSpc>
                <a:buClr>
                  <a:schemeClr val="folHlink"/>
                </a:buClr>
                <a:buFont typeface="Wingdings" panose="05000000000000000000" pitchFamily="2" charset="2"/>
                <a:buNone/>
              </a:pPr>
              <a:r>
                <a:rPr lang="en-US" altLang="en-US" sz="2100" b="1">
                  <a:solidFill>
                    <a:srgbClr val="000000"/>
                  </a:solidFill>
                  <a:latin typeface="Arial" panose="020B0604020202020204" pitchFamily="34" charset="0"/>
                </a:rPr>
                <a:t>Psycho-logical </a:t>
              </a:r>
              <a:br>
                <a:rPr lang="en-US" altLang="en-US" sz="2100" b="1">
                  <a:solidFill>
                    <a:srgbClr val="000000"/>
                  </a:solidFill>
                  <a:latin typeface="Arial" panose="020B0604020202020204" pitchFamily="34" charset="0"/>
                </a:rPr>
              </a:br>
              <a:r>
                <a:rPr lang="en-US" altLang="en-US" sz="2100" b="1">
                  <a:solidFill>
                    <a:srgbClr val="000000"/>
                  </a:solidFill>
                  <a:latin typeface="Arial" panose="020B0604020202020204" pitchFamily="34" charset="0"/>
                </a:rPr>
                <a:t>Factors</a:t>
              </a:r>
            </a:p>
          </p:txBody>
        </p:sp>
        <p:sp>
          <p:nvSpPr>
            <p:cNvPr id="22545" name="Rectangle 43">
              <a:extLst>
                <a:ext uri="{FF2B5EF4-FFF2-40B4-BE49-F238E27FC236}">
                  <a16:creationId xmlns:a16="http://schemas.microsoft.com/office/drawing/2014/main" id="{D2CB7FDE-98A1-497C-94D9-CF90A7E95D5E}"/>
                </a:ext>
              </a:extLst>
            </p:cNvPr>
            <p:cNvSpPr>
              <a:spLocks noChangeArrowheads="1"/>
            </p:cNvSpPr>
            <p:nvPr/>
          </p:nvSpPr>
          <p:spPr bwMode="auto">
            <a:xfrm>
              <a:off x="288" y="1734"/>
              <a:ext cx="1114" cy="291"/>
            </a:xfrm>
            <a:prstGeom prst="rect">
              <a:avLst/>
            </a:prstGeom>
            <a:solidFill>
              <a:srgbClr val="72BEC4"/>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22546" name="Rectangle 44">
              <a:extLst>
                <a:ext uri="{FF2B5EF4-FFF2-40B4-BE49-F238E27FC236}">
                  <a16:creationId xmlns:a16="http://schemas.microsoft.com/office/drawing/2014/main" id="{9A7E5B5C-BADE-45E1-AAA2-8A825CA23F8A}"/>
                </a:ext>
              </a:extLst>
            </p:cNvPr>
            <p:cNvSpPr>
              <a:spLocks noChangeArrowheads="1"/>
            </p:cNvSpPr>
            <p:nvPr/>
          </p:nvSpPr>
          <p:spPr bwMode="auto">
            <a:xfrm>
              <a:off x="438" y="1690"/>
              <a:ext cx="798"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90000"/>
                </a:lnSpc>
                <a:buClr>
                  <a:schemeClr val="folHlink"/>
                </a:buClr>
                <a:buFont typeface="Wingdings" panose="05000000000000000000" pitchFamily="2" charset="2"/>
                <a:buNone/>
              </a:pPr>
              <a:r>
                <a:rPr lang="en-US" altLang="en-US" sz="2100" b="1">
                  <a:solidFill>
                    <a:srgbClr val="000000"/>
                  </a:solidFill>
                  <a:latin typeface="Arial" panose="020B0604020202020204" pitchFamily="34" charset="0"/>
                </a:rPr>
                <a:t>Cultural </a:t>
              </a:r>
              <a:br>
                <a:rPr lang="en-US" altLang="en-US" sz="2100" b="1">
                  <a:solidFill>
                    <a:srgbClr val="000000"/>
                  </a:solidFill>
                  <a:latin typeface="Arial" panose="020B0604020202020204" pitchFamily="34" charset="0"/>
                </a:rPr>
              </a:br>
              <a:r>
                <a:rPr lang="en-US" altLang="en-US" sz="2100" b="1">
                  <a:solidFill>
                    <a:srgbClr val="000000"/>
                  </a:solidFill>
                  <a:latin typeface="Arial" panose="020B0604020202020204" pitchFamily="34" charset="0"/>
                </a:rPr>
                <a:t>Factors</a:t>
              </a:r>
            </a:p>
          </p:txBody>
        </p:sp>
        <p:sp>
          <p:nvSpPr>
            <p:cNvPr id="22547" name="Rectangle 45">
              <a:extLst>
                <a:ext uri="{FF2B5EF4-FFF2-40B4-BE49-F238E27FC236}">
                  <a16:creationId xmlns:a16="http://schemas.microsoft.com/office/drawing/2014/main" id="{97732FD0-BECB-436C-896E-D6BE33394760}"/>
                </a:ext>
              </a:extLst>
            </p:cNvPr>
            <p:cNvSpPr>
              <a:spLocks noChangeArrowheads="1"/>
            </p:cNvSpPr>
            <p:nvPr/>
          </p:nvSpPr>
          <p:spPr bwMode="auto">
            <a:xfrm>
              <a:off x="2880" y="1950"/>
              <a:ext cx="1095" cy="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90000"/>
                </a:lnSpc>
                <a:buClr>
                  <a:schemeClr val="folHlink"/>
                </a:buClr>
                <a:buFont typeface="Wingdings" panose="05000000000000000000" pitchFamily="2" charset="2"/>
                <a:buNone/>
              </a:pPr>
              <a:r>
                <a:rPr lang="en-US" altLang="en-US" sz="2100" b="1">
                  <a:solidFill>
                    <a:srgbClr val="000000"/>
                  </a:solidFill>
                  <a:latin typeface="Arial" panose="020B0604020202020204" pitchFamily="34" charset="0"/>
                </a:rPr>
                <a:t>CONSUMER</a:t>
              </a:r>
              <a:br>
                <a:rPr lang="en-US" altLang="en-US" sz="2100" b="1">
                  <a:solidFill>
                    <a:srgbClr val="000000"/>
                  </a:solidFill>
                  <a:latin typeface="Arial" panose="020B0604020202020204" pitchFamily="34" charset="0"/>
                </a:rPr>
              </a:br>
              <a:r>
                <a:rPr lang="en-US" altLang="en-US" sz="2100" b="1">
                  <a:solidFill>
                    <a:srgbClr val="000000"/>
                  </a:solidFill>
                  <a:latin typeface="Arial" panose="020B0604020202020204" pitchFamily="34" charset="0"/>
                </a:rPr>
                <a:t>DECISION-</a:t>
              </a:r>
            </a:p>
            <a:p>
              <a:pPr algn="ctr">
                <a:lnSpc>
                  <a:spcPct val="90000"/>
                </a:lnSpc>
                <a:buClr>
                  <a:schemeClr val="folHlink"/>
                </a:buClr>
                <a:buFont typeface="Wingdings" panose="05000000000000000000" pitchFamily="2" charset="2"/>
                <a:buNone/>
              </a:pPr>
              <a:r>
                <a:rPr lang="en-US" altLang="en-US" sz="2100" b="1">
                  <a:solidFill>
                    <a:srgbClr val="000000"/>
                  </a:solidFill>
                  <a:latin typeface="Arial" panose="020B0604020202020204" pitchFamily="34" charset="0"/>
                </a:rPr>
                <a:t>MAKING</a:t>
              </a:r>
            </a:p>
            <a:p>
              <a:pPr algn="ctr">
                <a:lnSpc>
                  <a:spcPct val="90000"/>
                </a:lnSpc>
                <a:buClr>
                  <a:schemeClr val="folHlink"/>
                </a:buClr>
                <a:buFont typeface="Wingdings" panose="05000000000000000000" pitchFamily="2" charset="2"/>
                <a:buNone/>
              </a:pPr>
              <a:r>
                <a:rPr lang="en-US" altLang="en-US" sz="2100" b="1">
                  <a:solidFill>
                    <a:srgbClr val="000000"/>
                  </a:solidFill>
                  <a:latin typeface="Arial" panose="020B0604020202020204" pitchFamily="34" charset="0"/>
                </a:rPr>
                <a:t>PROCESS</a:t>
              </a:r>
            </a:p>
          </p:txBody>
        </p:sp>
        <p:sp>
          <p:nvSpPr>
            <p:cNvPr id="22548" name="Rectangle 46">
              <a:extLst>
                <a:ext uri="{FF2B5EF4-FFF2-40B4-BE49-F238E27FC236}">
                  <a16:creationId xmlns:a16="http://schemas.microsoft.com/office/drawing/2014/main" id="{880D1AB6-CCD6-48F2-B5F4-9CE9907E05A7}"/>
                </a:ext>
              </a:extLst>
            </p:cNvPr>
            <p:cNvSpPr>
              <a:spLocks noChangeArrowheads="1"/>
            </p:cNvSpPr>
            <p:nvPr/>
          </p:nvSpPr>
          <p:spPr bwMode="auto">
            <a:xfrm>
              <a:off x="4384" y="2160"/>
              <a:ext cx="1040"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90000"/>
                </a:lnSpc>
                <a:buClr>
                  <a:schemeClr val="folHlink"/>
                </a:buClr>
                <a:buFont typeface="Wingdings" panose="05000000000000000000" pitchFamily="2" charset="2"/>
                <a:buNone/>
              </a:pPr>
              <a:r>
                <a:rPr lang="en-US" altLang="en-US" sz="2100" b="1">
                  <a:solidFill>
                    <a:srgbClr val="000000"/>
                  </a:solidFill>
                  <a:latin typeface="Arial" panose="020B0604020202020204" pitchFamily="34" charset="0"/>
                </a:rPr>
                <a:t>BUY / </a:t>
              </a:r>
              <a:br>
                <a:rPr lang="en-US" altLang="en-US" sz="2100" b="1">
                  <a:solidFill>
                    <a:srgbClr val="000000"/>
                  </a:solidFill>
                  <a:latin typeface="Arial" panose="020B0604020202020204" pitchFamily="34" charset="0"/>
                </a:rPr>
              </a:br>
              <a:r>
                <a:rPr lang="en-US" altLang="en-US" sz="2100" b="1">
                  <a:solidFill>
                    <a:srgbClr val="000000"/>
                  </a:solidFill>
                  <a:latin typeface="Arial" panose="020B0604020202020204" pitchFamily="34" charset="0"/>
                </a:rPr>
                <a:t>DON’T BUY</a:t>
              </a:r>
            </a:p>
          </p:txBody>
        </p:sp>
        <p:sp>
          <p:nvSpPr>
            <p:cNvPr id="22549" name="Line 47">
              <a:extLst>
                <a:ext uri="{FF2B5EF4-FFF2-40B4-BE49-F238E27FC236}">
                  <a16:creationId xmlns:a16="http://schemas.microsoft.com/office/drawing/2014/main" id="{D3220DC7-637B-40E1-A639-FE4E0461726A}"/>
                </a:ext>
              </a:extLst>
            </p:cNvPr>
            <p:cNvSpPr>
              <a:spLocks noChangeShapeType="1"/>
            </p:cNvSpPr>
            <p:nvPr/>
          </p:nvSpPr>
          <p:spPr bwMode="auto">
            <a:xfrm>
              <a:off x="4116" y="2319"/>
              <a:ext cx="242" cy="0"/>
            </a:xfrm>
            <a:prstGeom prst="line">
              <a:avLst/>
            </a:prstGeom>
            <a:noFill/>
            <a:ln w="57150">
              <a:solidFill>
                <a:srgbClr val="4D4D4D"/>
              </a:solidFill>
              <a:round/>
              <a:headEnd/>
              <a:tailEnd type="oval" w="med" len="med"/>
            </a:ln>
            <a:extLst>
              <a:ext uri="{909E8E84-426E-40DD-AFC4-6F175D3DCCD1}">
                <a14:hiddenFill xmlns:a14="http://schemas.microsoft.com/office/drawing/2010/main">
                  <a:noFill/>
                </a14:hiddenFill>
              </a:ext>
            </a:extLst>
          </p:spPr>
          <p:txBody>
            <a:bodyPr wrap="none" anchor="ctr">
              <a:spAutoFit/>
            </a:bodyPr>
            <a:lstStyle/>
            <a:p>
              <a:endParaRPr lang="en-IN"/>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a:extLst>
              <a:ext uri="{FF2B5EF4-FFF2-40B4-BE49-F238E27FC236}">
                <a16:creationId xmlns:a16="http://schemas.microsoft.com/office/drawing/2014/main" id="{4A9A7FE7-7B13-4773-9881-E57B739D613A}"/>
              </a:ext>
            </a:extLst>
          </p:cNvPr>
          <p:cNvSpPr>
            <a:spLocks noChangeArrowheads="1"/>
          </p:cNvSpPr>
          <p:nvPr/>
        </p:nvSpPr>
        <p:spPr bwMode="auto">
          <a:xfrm>
            <a:off x="1524000" y="1219200"/>
            <a:ext cx="9144000" cy="5181600"/>
          </a:xfrm>
          <a:prstGeom prst="flowChartProcess">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24579" name="Rectangle 3">
            <a:extLst>
              <a:ext uri="{FF2B5EF4-FFF2-40B4-BE49-F238E27FC236}">
                <a16:creationId xmlns:a16="http://schemas.microsoft.com/office/drawing/2014/main" id="{C1212376-D039-4AFA-9FD5-002CC3078C51}"/>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a:latin typeface="Arial Black" panose="020B0A04020102020204" pitchFamily="34" charset="0"/>
              </a:rPr>
              <a:t>Culture</a:t>
            </a:r>
          </a:p>
        </p:txBody>
      </p:sp>
      <p:sp>
        <p:nvSpPr>
          <p:cNvPr id="24580" name="AutoShape 5">
            <a:extLst>
              <a:ext uri="{FF2B5EF4-FFF2-40B4-BE49-F238E27FC236}">
                <a16:creationId xmlns:a16="http://schemas.microsoft.com/office/drawing/2014/main" id="{31C86B52-C5D8-4AB2-96CD-6B94048665E8}"/>
              </a:ext>
            </a:extLst>
          </p:cNvPr>
          <p:cNvSpPr>
            <a:spLocks noChangeArrowheads="1"/>
          </p:cNvSpPr>
          <p:nvPr/>
        </p:nvSpPr>
        <p:spPr bwMode="auto">
          <a:xfrm>
            <a:off x="1524000" y="1219200"/>
            <a:ext cx="9144000" cy="152400"/>
          </a:xfrm>
          <a:prstGeom prst="flowChartProces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grpSp>
        <p:nvGrpSpPr>
          <p:cNvPr id="24581" name="Group 24">
            <a:extLst>
              <a:ext uri="{FF2B5EF4-FFF2-40B4-BE49-F238E27FC236}">
                <a16:creationId xmlns:a16="http://schemas.microsoft.com/office/drawing/2014/main" id="{CA904A21-B1C0-440C-B341-240E0C567DEB}"/>
              </a:ext>
            </a:extLst>
          </p:cNvPr>
          <p:cNvGrpSpPr>
            <a:grpSpLocks/>
          </p:cNvGrpSpPr>
          <p:nvPr/>
        </p:nvGrpSpPr>
        <p:grpSpPr bwMode="auto">
          <a:xfrm>
            <a:off x="1981200" y="2054226"/>
            <a:ext cx="7543800" cy="4194175"/>
            <a:chOff x="720" y="1152"/>
            <a:chExt cx="4320" cy="2210"/>
          </a:xfrm>
        </p:grpSpPr>
        <p:grpSp>
          <p:nvGrpSpPr>
            <p:cNvPr id="24582" name="Group 25">
              <a:extLst>
                <a:ext uri="{FF2B5EF4-FFF2-40B4-BE49-F238E27FC236}">
                  <a16:creationId xmlns:a16="http://schemas.microsoft.com/office/drawing/2014/main" id="{D0E8BF3A-43FB-4F32-9C4F-33F729DC0901}"/>
                </a:ext>
              </a:extLst>
            </p:cNvPr>
            <p:cNvGrpSpPr>
              <a:grpSpLocks/>
            </p:cNvGrpSpPr>
            <p:nvPr/>
          </p:nvGrpSpPr>
          <p:grpSpPr bwMode="auto">
            <a:xfrm>
              <a:off x="720" y="1152"/>
              <a:ext cx="1680" cy="2208"/>
              <a:chOff x="768" y="1392"/>
              <a:chExt cx="1968" cy="1632"/>
            </a:xfrm>
          </p:grpSpPr>
          <p:sp>
            <p:nvSpPr>
              <p:cNvPr id="24586" name="Rectangle 26">
                <a:extLst>
                  <a:ext uri="{FF2B5EF4-FFF2-40B4-BE49-F238E27FC236}">
                    <a16:creationId xmlns:a16="http://schemas.microsoft.com/office/drawing/2014/main" id="{72E5079D-8F17-4260-BB58-4EFAAFCD313A}"/>
                  </a:ext>
                </a:extLst>
              </p:cNvPr>
              <p:cNvSpPr>
                <a:spLocks noChangeArrowheads="1"/>
              </p:cNvSpPr>
              <p:nvPr/>
            </p:nvSpPr>
            <p:spPr bwMode="auto">
              <a:xfrm>
                <a:off x="768" y="1392"/>
                <a:ext cx="1968" cy="816"/>
              </a:xfrm>
              <a:prstGeom prst="rect">
                <a:avLst/>
              </a:prstGeom>
              <a:solidFill>
                <a:srgbClr val="A0CA42"/>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b="1">
                    <a:latin typeface="Arial" panose="020B0604020202020204" pitchFamily="34" charset="0"/>
                  </a:rPr>
                  <a:t>Culture</a:t>
                </a:r>
              </a:p>
            </p:txBody>
          </p:sp>
          <p:sp>
            <p:nvSpPr>
              <p:cNvPr id="24587" name="Rectangle 27">
                <a:extLst>
                  <a:ext uri="{FF2B5EF4-FFF2-40B4-BE49-F238E27FC236}">
                    <a16:creationId xmlns:a16="http://schemas.microsoft.com/office/drawing/2014/main" id="{51B107B8-278D-4EA0-AC08-181E7E9B0919}"/>
                  </a:ext>
                </a:extLst>
              </p:cNvPr>
              <p:cNvSpPr>
                <a:spLocks noChangeArrowheads="1"/>
              </p:cNvSpPr>
              <p:nvPr/>
            </p:nvSpPr>
            <p:spPr bwMode="auto">
              <a:xfrm>
                <a:off x="768" y="2208"/>
                <a:ext cx="1968" cy="816"/>
              </a:xfrm>
              <a:prstGeom prst="rect">
                <a:avLst/>
              </a:prstGeom>
              <a:solidFill>
                <a:schemeClr val="accent1"/>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n-US" altLang="en-US">
                  <a:latin typeface="Arial" panose="020B0604020202020204" pitchFamily="34" charset="0"/>
                </a:endParaRPr>
              </a:p>
            </p:txBody>
          </p:sp>
        </p:grpSp>
        <p:sp>
          <p:nvSpPr>
            <p:cNvPr id="24583" name="Rectangle 28">
              <a:extLst>
                <a:ext uri="{FF2B5EF4-FFF2-40B4-BE49-F238E27FC236}">
                  <a16:creationId xmlns:a16="http://schemas.microsoft.com/office/drawing/2014/main" id="{C784C344-57C6-4B0A-B8D8-CDCD2113EB35}"/>
                </a:ext>
              </a:extLst>
            </p:cNvPr>
            <p:cNvSpPr>
              <a:spLocks noChangeArrowheads="1"/>
            </p:cNvSpPr>
            <p:nvPr/>
          </p:nvSpPr>
          <p:spPr bwMode="auto">
            <a:xfrm>
              <a:off x="2400" y="1152"/>
              <a:ext cx="2640" cy="2208"/>
            </a:xfrm>
            <a:prstGeom prst="rect">
              <a:avLst/>
            </a:prstGeom>
            <a:solidFill>
              <a:srgbClr val="FFCC99"/>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b="1">
                <a:latin typeface="Arial" panose="020B0604020202020204" pitchFamily="34" charset="0"/>
              </a:endParaRPr>
            </a:p>
          </p:txBody>
        </p:sp>
        <p:sp>
          <p:nvSpPr>
            <p:cNvPr id="24584" name="Rectangle 29">
              <a:extLst>
                <a:ext uri="{FF2B5EF4-FFF2-40B4-BE49-F238E27FC236}">
                  <a16:creationId xmlns:a16="http://schemas.microsoft.com/office/drawing/2014/main" id="{AF5B1657-BC3D-44F0-A144-8AC1FCBB9232}"/>
                </a:ext>
              </a:extLst>
            </p:cNvPr>
            <p:cNvSpPr>
              <a:spLocks noChangeArrowheads="1"/>
            </p:cNvSpPr>
            <p:nvPr/>
          </p:nvSpPr>
          <p:spPr bwMode="auto">
            <a:xfrm>
              <a:off x="2448" y="1248"/>
              <a:ext cx="2448"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20000"/>
                </a:lnSpc>
                <a:spcBef>
                  <a:spcPct val="20000"/>
                </a:spcBef>
                <a:buClr>
                  <a:schemeClr val="folHlink"/>
                </a:buClr>
                <a:buSzPct val="80000"/>
              </a:pPr>
              <a:r>
                <a:rPr lang="en-US" altLang="en-US" sz="2200" b="1">
                  <a:latin typeface="Arial" panose="020B0604020202020204" pitchFamily="34" charset="0"/>
                </a:rPr>
                <a:t>Set of values, norms, attitudes, and other meaningful symbols that shape human behavior and the artifacts, or products, of that behavior as they are transmitted from one generation to the next.</a:t>
              </a:r>
              <a:endParaRPr lang="en-US" altLang="en-US" b="1">
                <a:solidFill>
                  <a:schemeClr val="bg2"/>
                </a:solidFill>
                <a:latin typeface="Arial" panose="020B0604020202020204" pitchFamily="34" charset="0"/>
              </a:endParaRPr>
            </a:p>
          </p:txBody>
        </p:sp>
        <p:pic>
          <p:nvPicPr>
            <p:cNvPr id="24585" name="Picture 30">
              <a:extLst>
                <a:ext uri="{FF2B5EF4-FFF2-40B4-BE49-F238E27FC236}">
                  <a16:creationId xmlns:a16="http://schemas.microsoft.com/office/drawing/2014/main" id="{6B8C8748-8EE3-4581-AB61-55316DC8A7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 y="2244"/>
              <a:ext cx="1680" cy="1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a:extLst>
              <a:ext uri="{FF2B5EF4-FFF2-40B4-BE49-F238E27FC236}">
                <a16:creationId xmlns:a16="http://schemas.microsoft.com/office/drawing/2014/main" id="{F86F1967-9E29-47A9-B82E-3508AABC0DA4}"/>
              </a:ext>
            </a:extLst>
          </p:cNvPr>
          <p:cNvSpPr>
            <a:spLocks noChangeArrowheads="1"/>
          </p:cNvSpPr>
          <p:nvPr/>
        </p:nvSpPr>
        <p:spPr bwMode="auto">
          <a:xfrm>
            <a:off x="1524000" y="1219200"/>
            <a:ext cx="9144000" cy="5181600"/>
          </a:xfrm>
          <a:prstGeom prst="flowChartProcess">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26627" name="Rectangle 3">
            <a:extLst>
              <a:ext uri="{FF2B5EF4-FFF2-40B4-BE49-F238E27FC236}">
                <a16:creationId xmlns:a16="http://schemas.microsoft.com/office/drawing/2014/main" id="{A55A2F6B-F2BD-4F1B-B869-DDF24B14E801}"/>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a:latin typeface="Arial Black" panose="020B0A04020102020204" pitchFamily="34" charset="0"/>
              </a:rPr>
              <a:t>Components of Culture</a:t>
            </a:r>
          </a:p>
        </p:txBody>
      </p:sp>
      <p:sp>
        <p:nvSpPr>
          <p:cNvPr id="26628" name="AutoShape 5">
            <a:extLst>
              <a:ext uri="{FF2B5EF4-FFF2-40B4-BE49-F238E27FC236}">
                <a16:creationId xmlns:a16="http://schemas.microsoft.com/office/drawing/2014/main" id="{CD4E3546-A212-4ABB-A40C-FB8DCB3BBCF0}"/>
              </a:ext>
            </a:extLst>
          </p:cNvPr>
          <p:cNvSpPr>
            <a:spLocks noChangeArrowheads="1"/>
          </p:cNvSpPr>
          <p:nvPr/>
        </p:nvSpPr>
        <p:spPr bwMode="auto">
          <a:xfrm>
            <a:off x="1524000" y="1219200"/>
            <a:ext cx="9144000" cy="152400"/>
          </a:xfrm>
          <a:prstGeom prst="flowChartProces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grpSp>
        <p:nvGrpSpPr>
          <p:cNvPr id="26629" name="Group 13">
            <a:extLst>
              <a:ext uri="{FF2B5EF4-FFF2-40B4-BE49-F238E27FC236}">
                <a16:creationId xmlns:a16="http://schemas.microsoft.com/office/drawing/2014/main" id="{7176F2DE-890B-4068-B290-DF0B1BC38E27}"/>
              </a:ext>
            </a:extLst>
          </p:cNvPr>
          <p:cNvGrpSpPr>
            <a:grpSpLocks/>
          </p:cNvGrpSpPr>
          <p:nvPr/>
        </p:nvGrpSpPr>
        <p:grpSpPr bwMode="auto">
          <a:xfrm>
            <a:off x="4114800" y="1447801"/>
            <a:ext cx="3886200" cy="4748213"/>
            <a:chOff x="1728" y="768"/>
            <a:chExt cx="2304" cy="3471"/>
          </a:xfrm>
        </p:grpSpPr>
        <p:sp>
          <p:nvSpPr>
            <p:cNvPr id="26634" name="Rectangle 14">
              <a:extLst>
                <a:ext uri="{FF2B5EF4-FFF2-40B4-BE49-F238E27FC236}">
                  <a16:creationId xmlns:a16="http://schemas.microsoft.com/office/drawing/2014/main" id="{69324B2A-6C79-4BD6-A9CB-20CCCE8F9E2E}"/>
                </a:ext>
              </a:extLst>
            </p:cNvPr>
            <p:cNvSpPr>
              <a:spLocks noChangeArrowheads="1"/>
            </p:cNvSpPr>
            <p:nvPr/>
          </p:nvSpPr>
          <p:spPr bwMode="auto">
            <a:xfrm>
              <a:off x="1728" y="1785"/>
              <a:ext cx="2304" cy="419"/>
            </a:xfrm>
            <a:prstGeom prst="rect">
              <a:avLst/>
            </a:prstGeom>
            <a:solidFill>
              <a:srgbClr val="BBE664"/>
            </a:solidFill>
            <a:ln>
              <a:noFill/>
            </a:ln>
            <a:effectLst>
              <a:outerShdw dist="71842" dir="2700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90000"/>
                </a:lnSpc>
              </a:pPr>
              <a:r>
                <a:rPr lang="en-US" altLang="en-US" b="1">
                  <a:solidFill>
                    <a:srgbClr val="000000"/>
                  </a:solidFill>
                  <a:latin typeface="Arial" panose="020B0604020202020204" pitchFamily="34" charset="0"/>
                </a:rPr>
                <a:t>Tradition</a:t>
              </a:r>
            </a:p>
          </p:txBody>
        </p:sp>
        <p:sp>
          <p:nvSpPr>
            <p:cNvPr id="26635" name="Rectangle 15">
              <a:extLst>
                <a:ext uri="{FF2B5EF4-FFF2-40B4-BE49-F238E27FC236}">
                  <a16:creationId xmlns:a16="http://schemas.microsoft.com/office/drawing/2014/main" id="{E2944F2B-8941-4774-8FA9-BEF564F73329}"/>
                </a:ext>
              </a:extLst>
            </p:cNvPr>
            <p:cNvSpPr>
              <a:spLocks noChangeArrowheads="1"/>
            </p:cNvSpPr>
            <p:nvPr/>
          </p:nvSpPr>
          <p:spPr bwMode="auto">
            <a:xfrm>
              <a:off x="1728" y="1276"/>
              <a:ext cx="2304" cy="418"/>
            </a:xfrm>
            <a:prstGeom prst="rect">
              <a:avLst/>
            </a:prstGeom>
            <a:solidFill>
              <a:srgbClr val="FFCC99"/>
            </a:solidFill>
            <a:ln>
              <a:noFill/>
            </a:ln>
            <a:effectLst>
              <a:outerShdw dist="71842" dir="2700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90000"/>
                </a:lnSpc>
              </a:pPr>
              <a:r>
                <a:rPr lang="en-US" altLang="en-US" b="1">
                  <a:solidFill>
                    <a:srgbClr val="000000"/>
                  </a:solidFill>
                  <a:latin typeface="Arial" panose="020B0604020202020204" pitchFamily="34" charset="0"/>
                </a:rPr>
                <a:t>Language</a:t>
              </a:r>
            </a:p>
          </p:txBody>
        </p:sp>
        <p:sp>
          <p:nvSpPr>
            <p:cNvPr id="26636" name="Rectangle 16">
              <a:extLst>
                <a:ext uri="{FF2B5EF4-FFF2-40B4-BE49-F238E27FC236}">
                  <a16:creationId xmlns:a16="http://schemas.microsoft.com/office/drawing/2014/main" id="{D94AEA79-5E7D-4D79-8771-860F3290C5C0}"/>
                </a:ext>
              </a:extLst>
            </p:cNvPr>
            <p:cNvSpPr>
              <a:spLocks noChangeArrowheads="1"/>
            </p:cNvSpPr>
            <p:nvPr/>
          </p:nvSpPr>
          <p:spPr bwMode="auto">
            <a:xfrm>
              <a:off x="1728" y="768"/>
              <a:ext cx="2304" cy="418"/>
            </a:xfrm>
            <a:prstGeom prst="rect">
              <a:avLst/>
            </a:prstGeom>
            <a:solidFill>
              <a:srgbClr val="CC99FF"/>
            </a:solidFill>
            <a:ln>
              <a:noFill/>
            </a:ln>
            <a:effectLst>
              <a:outerShdw dist="71842" dir="2700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90000"/>
                </a:lnSpc>
              </a:pPr>
              <a:r>
                <a:rPr lang="en-US" altLang="en-US" b="1">
                  <a:solidFill>
                    <a:srgbClr val="000000"/>
                  </a:solidFill>
                  <a:latin typeface="Arial" panose="020B0604020202020204" pitchFamily="34" charset="0"/>
                </a:rPr>
                <a:t>Values</a:t>
              </a:r>
            </a:p>
          </p:txBody>
        </p:sp>
        <p:sp>
          <p:nvSpPr>
            <p:cNvPr id="26637" name="Rectangle 17">
              <a:extLst>
                <a:ext uri="{FF2B5EF4-FFF2-40B4-BE49-F238E27FC236}">
                  <a16:creationId xmlns:a16="http://schemas.microsoft.com/office/drawing/2014/main" id="{F29BC242-D3C6-4033-8E68-A1B658CC8DE4}"/>
                </a:ext>
              </a:extLst>
            </p:cNvPr>
            <p:cNvSpPr>
              <a:spLocks noChangeArrowheads="1"/>
            </p:cNvSpPr>
            <p:nvPr/>
          </p:nvSpPr>
          <p:spPr bwMode="auto">
            <a:xfrm>
              <a:off x="1728" y="2293"/>
              <a:ext cx="2304" cy="419"/>
            </a:xfrm>
            <a:prstGeom prst="rect">
              <a:avLst/>
            </a:prstGeom>
            <a:solidFill>
              <a:srgbClr val="99CCFF"/>
            </a:solidFill>
            <a:ln>
              <a:noFill/>
            </a:ln>
            <a:effectLst>
              <a:outerShdw dist="71842" dir="2700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90000"/>
                </a:lnSpc>
              </a:pPr>
              <a:r>
                <a:rPr lang="en-US" altLang="en-US" b="1">
                  <a:solidFill>
                    <a:srgbClr val="000000"/>
                  </a:solidFill>
                  <a:latin typeface="Arial" panose="020B0604020202020204" pitchFamily="34" charset="0"/>
                </a:rPr>
                <a:t>Customs</a:t>
              </a:r>
            </a:p>
          </p:txBody>
        </p:sp>
        <p:sp>
          <p:nvSpPr>
            <p:cNvPr id="26638" name="Rectangle 18">
              <a:extLst>
                <a:ext uri="{FF2B5EF4-FFF2-40B4-BE49-F238E27FC236}">
                  <a16:creationId xmlns:a16="http://schemas.microsoft.com/office/drawing/2014/main" id="{F2557AB1-7292-43F5-B77F-A1731A132205}"/>
                </a:ext>
              </a:extLst>
            </p:cNvPr>
            <p:cNvSpPr>
              <a:spLocks noChangeArrowheads="1"/>
            </p:cNvSpPr>
            <p:nvPr/>
          </p:nvSpPr>
          <p:spPr bwMode="auto">
            <a:xfrm>
              <a:off x="1728" y="2802"/>
              <a:ext cx="2304" cy="418"/>
            </a:xfrm>
            <a:prstGeom prst="rect">
              <a:avLst/>
            </a:prstGeom>
            <a:solidFill>
              <a:srgbClr val="C0C0C0"/>
            </a:solidFill>
            <a:ln>
              <a:noFill/>
            </a:ln>
            <a:effectLst>
              <a:outerShdw dist="71842" dir="2700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90000"/>
                </a:lnSpc>
              </a:pPr>
              <a:r>
                <a:rPr lang="en-US" altLang="en-US" sz="2000" b="1">
                  <a:solidFill>
                    <a:srgbClr val="000000"/>
                  </a:solidFill>
                  <a:latin typeface="Arial" panose="020B0604020202020204" pitchFamily="34" charset="0"/>
                </a:rPr>
                <a:t>Rituals (religious ceremonies)</a:t>
              </a:r>
            </a:p>
          </p:txBody>
        </p:sp>
        <p:sp>
          <p:nvSpPr>
            <p:cNvPr id="26639" name="Rectangle 19">
              <a:extLst>
                <a:ext uri="{FF2B5EF4-FFF2-40B4-BE49-F238E27FC236}">
                  <a16:creationId xmlns:a16="http://schemas.microsoft.com/office/drawing/2014/main" id="{C3731A93-C1C8-416B-9DCD-D1F01B70A1E0}"/>
                </a:ext>
              </a:extLst>
            </p:cNvPr>
            <p:cNvSpPr>
              <a:spLocks noChangeArrowheads="1"/>
            </p:cNvSpPr>
            <p:nvPr/>
          </p:nvSpPr>
          <p:spPr bwMode="auto">
            <a:xfrm>
              <a:off x="1728" y="3311"/>
              <a:ext cx="2304" cy="419"/>
            </a:xfrm>
            <a:prstGeom prst="rect">
              <a:avLst/>
            </a:prstGeom>
            <a:solidFill>
              <a:srgbClr val="EA8284"/>
            </a:solidFill>
            <a:ln>
              <a:noFill/>
            </a:ln>
            <a:effectLst>
              <a:outerShdw dist="71842" dir="2700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90000"/>
                </a:lnSpc>
              </a:pPr>
              <a:r>
                <a:rPr lang="en-US" altLang="en-US" b="1">
                  <a:solidFill>
                    <a:srgbClr val="000000"/>
                  </a:solidFill>
                  <a:latin typeface="Arial" panose="020B0604020202020204" pitchFamily="34" charset="0"/>
                </a:rPr>
                <a:t>Laws</a:t>
              </a:r>
            </a:p>
          </p:txBody>
        </p:sp>
        <p:sp>
          <p:nvSpPr>
            <p:cNvPr id="26640" name="Rectangle 20">
              <a:extLst>
                <a:ext uri="{FF2B5EF4-FFF2-40B4-BE49-F238E27FC236}">
                  <a16:creationId xmlns:a16="http://schemas.microsoft.com/office/drawing/2014/main" id="{2F97BBBB-607A-4910-BE0A-2304698361DC}"/>
                </a:ext>
              </a:extLst>
            </p:cNvPr>
            <p:cNvSpPr>
              <a:spLocks noChangeArrowheads="1"/>
            </p:cNvSpPr>
            <p:nvPr/>
          </p:nvSpPr>
          <p:spPr bwMode="auto">
            <a:xfrm>
              <a:off x="1728" y="3821"/>
              <a:ext cx="2304" cy="418"/>
            </a:xfrm>
            <a:prstGeom prst="rect">
              <a:avLst/>
            </a:prstGeom>
            <a:solidFill>
              <a:srgbClr val="FFCC99"/>
            </a:solidFill>
            <a:ln>
              <a:noFill/>
            </a:ln>
            <a:effectLst>
              <a:outerShdw dist="71842" dir="2700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90000"/>
                </a:lnSpc>
              </a:pPr>
              <a:r>
                <a:rPr lang="en-US" altLang="en-US" b="1">
                  <a:solidFill>
                    <a:srgbClr val="000000"/>
                  </a:solidFill>
                  <a:latin typeface="Arial" panose="020B0604020202020204" pitchFamily="34" charset="0"/>
                </a:rPr>
                <a:t>Material artifacts</a:t>
              </a:r>
            </a:p>
          </p:txBody>
        </p:sp>
      </p:grpSp>
      <p:pic>
        <p:nvPicPr>
          <p:cNvPr id="26630" name="Picture 23" descr="MPj04276080000[1]">
            <a:extLst>
              <a:ext uri="{FF2B5EF4-FFF2-40B4-BE49-F238E27FC236}">
                <a16:creationId xmlns:a16="http://schemas.microsoft.com/office/drawing/2014/main" id="{98408952-5A02-498B-8639-E0A0AB0F2E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68573">
            <a:off x="8610601" y="1676400"/>
            <a:ext cx="16224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25" descr="MPj04306420000[1]">
            <a:extLst>
              <a:ext uri="{FF2B5EF4-FFF2-40B4-BE49-F238E27FC236}">
                <a16:creationId xmlns:a16="http://schemas.microsoft.com/office/drawing/2014/main" id="{F5F70494-B598-406C-B9A9-6517E6EBF0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34781">
            <a:off x="1752600" y="1981201"/>
            <a:ext cx="21336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31" descr="MPj04230850000[1]">
            <a:extLst>
              <a:ext uri="{FF2B5EF4-FFF2-40B4-BE49-F238E27FC236}">
                <a16:creationId xmlns:a16="http://schemas.microsoft.com/office/drawing/2014/main" id="{393F83AD-50FD-4234-BA45-CA513A90FF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69258">
            <a:off x="8382001" y="4191000"/>
            <a:ext cx="18208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37" descr="MPj04010870000[1]">
            <a:extLst>
              <a:ext uri="{FF2B5EF4-FFF2-40B4-BE49-F238E27FC236}">
                <a16:creationId xmlns:a16="http://schemas.microsoft.com/office/drawing/2014/main" id="{4E8A3B02-096E-494B-A686-DAAE4A4659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9710">
            <a:off x="1905000" y="3886200"/>
            <a:ext cx="1957388"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a:extLst>
              <a:ext uri="{FF2B5EF4-FFF2-40B4-BE49-F238E27FC236}">
                <a16:creationId xmlns:a16="http://schemas.microsoft.com/office/drawing/2014/main" id="{E225022A-BDF7-4203-9003-F2D1DA104834}"/>
              </a:ext>
            </a:extLst>
          </p:cNvPr>
          <p:cNvSpPr>
            <a:spLocks noChangeArrowheads="1"/>
          </p:cNvSpPr>
          <p:nvPr/>
        </p:nvSpPr>
        <p:spPr bwMode="auto">
          <a:xfrm>
            <a:off x="1524000" y="1219200"/>
            <a:ext cx="9144000" cy="5181600"/>
          </a:xfrm>
          <a:prstGeom prst="flowChartProcess">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28675" name="Rectangle 3">
            <a:extLst>
              <a:ext uri="{FF2B5EF4-FFF2-40B4-BE49-F238E27FC236}">
                <a16:creationId xmlns:a16="http://schemas.microsoft.com/office/drawing/2014/main" id="{153D4C16-2655-4572-BEBD-76820D0E7D1A}"/>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a:latin typeface="Arial Black" panose="020B0A04020102020204" pitchFamily="34" charset="0"/>
              </a:rPr>
              <a:t>Value</a:t>
            </a:r>
          </a:p>
        </p:txBody>
      </p:sp>
      <p:sp>
        <p:nvSpPr>
          <p:cNvPr id="28676" name="AutoShape 5">
            <a:extLst>
              <a:ext uri="{FF2B5EF4-FFF2-40B4-BE49-F238E27FC236}">
                <a16:creationId xmlns:a16="http://schemas.microsoft.com/office/drawing/2014/main" id="{9DFCE784-641C-447A-80EE-4C13D7427175}"/>
              </a:ext>
            </a:extLst>
          </p:cNvPr>
          <p:cNvSpPr>
            <a:spLocks noChangeArrowheads="1"/>
          </p:cNvSpPr>
          <p:nvPr/>
        </p:nvSpPr>
        <p:spPr bwMode="auto">
          <a:xfrm>
            <a:off x="1524000" y="1219200"/>
            <a:ext cx="9144000" cy="152400"/>
          </a:xfrm>
          <a:prstGeom prst="flowChartProces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grpSp>
        <p:nvGrpSpPr>
          <p:cNvPr id="28677" name="Group 12">
            <a:extLst>
              <a:ext uri="{FF2B5EF4-FFF2-40B4-BE49-F238E27FC236}">
                <a16:creationId xmlns:a16="http://schemas.microsoft.com/office/drawing/2014/main" id="{D12F9327-DB81-4DDC-8909-772FF26287F9}"/>
              </a:ext>
            </a:extLst>
          </p:cNvPr>
          <p:cNvGrpSpPr>
            <a:grpSpLocks/>
          </p:cNvGrpSpPr>
          <p:nvPr/>
        </p:nvGrpSpPr>
        <p:grpSpPr bwMode="auto">
          <a:xfrm>
            <a:off x="1905000" y="2133600"/>
            <a:ext cx="7772400" cy="4114800"/>
            <a:chOff x="720" y="1152"/>
            <a:chExt cx="4320" cy="2208"/>
          </a:xfrm>
        </p:grpSpPr>
        <p:grpSp>
          <p:nvGrpSpPr>
            <p:cNvPr id="28678" name="Group 13">
              <a:extLst>
                <a:ext uri="{FF2B5EF4-FFF2-40B4-BE49-F238E27FC236}">
                  <a16:creationId xmlns:a16="http://schemas.microsoft.com/office/drawing/2014/main" id="{E0BD05E5-17DB-48E7-A4E6-F4DF3035FBEB}"/>
                </a:ext>
              </a:extLst>
            </p:cNvPr>
            <p:cNvGrpSpPr>
              <a:grpSpLocks/>
            </p:cNvGrpSpPr>
            <p:nvPr/>
          </p:nvGrpSpPr>
          <p:grpSpPr bwMode="auto">
            <a:xfrm>
              <a:off x="720" y="1152"/>
              <a:ext cx="1680" cy="2208"/>
              <a:chOff x="768" y="1392"/>
              <a:chExt cx="1968" cy="1632"/>
            </a:xfrm>
          </p:grpSpPr>
          <p:sp>
            <p:nvSpPr>
              <p:cNvPr id="28682" name="Rectangle 14">
                <a:extLst>
                  <a:ext uri="{FF2B5EF4-FFF2-40B4-BE49-F238E27FC236}">
                    <a16:creationId xmlns:a16="http://schemas.microsoft.com/office/drawing/2014/main" id="{D817F61B-3336-4138-AEC2-271FA40DD76C}"/>
                  </a:ext>
                </a:extLst>
              </p:cNvPr>
              <p:cNvSpPr>
                <a:spLocks noChangeArrowheads="1"/>
              </p:cNvSpPr>
              <p:nvPr/>
            </p:nvSpPr>
            <p:spPr bwMode="auto">
              <a:xfrm>
                <a:off x="768" y="1392"/>
                <a:ext cx="1968" cy="816"/>
              </a:xfrm>
              <a:prstGeom prst="rect">
                <a:avLst/>
              </a:prstGeom>
              <a:solidFill>
                <a:srgbClr val="A0CA42"/>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b="1">
                    <a:latin typeface="Arial" panose="020B0604020202020204" pitchFamily="34" charset="0"/>
                  </a:rPr>
                  <a:t>Value</a:t>
                </a:r>
              </a:p>
            </p:txBody>
          </p:sp>
          <p:sp>
            <p:nvSpPr>
              <p:cNvPr id="28683" name="Rectangle 15">
                <a:extLst>
                  <a:ext uri="{FF2B5EF4-FFF2-40B4-BE49-F238E27FC236}">
                    <a16:creationId xmlns:a16="http://schemas.microsoft.com/office/drawing/2014/main" id="{42AF6DA1-22FF-4B8E-9AB6-1F5B512DDBEF}"/>
                  </a:ext>
                </a:extLst>
              </p:cNvPr>
              <p:cNvSpPr>
                <a:spLocks noChangeArrowheads="1"/>
              </p:cNvSpPr>
              <p:nvPr/>
            </p:nvSpPr>
            <p:spPr bwMode="auto">
              <a:xfrm>
                <a:off x="768" y="2208"/>
                <a:ext cx="1968" cy="816"/>
              </a:xfrm>
              <a:prstGeom prst="rect">
                <a:avLst/>
              </a:prstGeom>
              <a:solidFill>
                <a:schemeClr val="accent1"/>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n-US" altLang="en-US">
                  <a:latin typeface="Arial" panose="020B0604020202020204" pitchFamily="34" charset="0"/>
                </a:endParaRPr>
              </a:p>
            </p:txBody>
          </p:sp>
        </p:grpSp>
        <p:sp>
          <p:nvSpPr>
            <p:cNvPr id="28679" name="Rectangle 16">
              <a:extLst>
                <a:ext uri="{FF2B5EF4-FFF2-40B4-BE49-F238E27FC236}">
                  <a16:creationId xmlns:a16="http://schemas.microsoft.com/office/drawing/2014/main" id="{0BC3DDDE-9B53-4F4F-8B1D-5BBEC1AA3CD2}"/>
                </a:ext>
              </a:extLst>
            </p:cNvPr>
            <p:cNvSpPr>
              <a:spLocks noChangeArrowheads="1"/>
            </p:cNvSpPr>
            <p:nvPr/>
          </p:nvSpPr>
          <p:spPr bwMode="auto">
            <a:xfrm>
              <a:off x="2400" y="1152"/>
              <a:ext cx="2640" cy="2208"/>
            </a:xfrm>
            <a:prstGeom prst="rect">
              <a:avLst/>
            </a:prstGeom>
            <a:solidFill>
              <a:srgbClr val="FFCC99"/>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n-US" altLang="en-US" b="1">
                <a:latin typeface="Arial" panose="020B0604020202020204" pitchFamily="34" charset="0"/>
              </a:endParaRPr>
            </a:p>
          </p:txBody>
        </p:sp>
        <p:sp>
          <p:nvSpPr>
            <p:cNvPr id="28680" name="Rectangle 17">
              <a:extLst>
                <a:ext uri="{FF2B5EF4-FFF2-40B4-BE49-F238E27FC236}">
                  <a16:creationId xmlns:a16="http://schemas.microsoft.com/office/drawing/2014/main" id="{15265911-2069-4F2D-8F7C-DBB67F95EA3F}"/>
                </a:ext>
              </a:extLst>
            </p:cNvPr>
            <p:cNvSpPr>
              <a:spLocks noChangeArrowheads="1"/>
            </p:cNvSpPr>
            <p:nvPr/>
          </p:nvSpPr>
          <p:spPr bwMode="auto">
            <a:xfrm>
              <a:off x="2496" y="1440"/>
              <a:ext cx="2544"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20000"/>
                </a:lnSpc>
                <a:spcBef>
                  <a:spcPct val="20000"/>
                </a:spcBef>
                <a:buClr>
                  <a:schemeClr val="folHlink"/>
                </a:buClr>
                <a:buSzPct val="80000"/>
              </a:pPr>
              <a:r>
                <a:rPr lang="en-US" altLang="en-US" sz="2600" b="1">
                  <a:latin typeface="Arial" panose="020B0604020202020204" pitchFamily="34" charset="0"/>
                </a:rPr>
                <a:t>Enduring belief that a specific mode of conduct is personally or socially preferable to another mode of conduct.</a:t>
              </a:r>
            </a:p>
          </p:txBody>
        </p:sp>
        <p:pic>
          <p:nvPicPr>
            <p:cNvPr id="28681" name="Picture 18">
              <a:extLst>
                <a:ext uri="{FF2B5EF4-FFF2-40B4-BE49-F238E27FC236}">
                  <a16:creationId xmlns:a16="http://schemas.microsoft.com/office/drawing/2014/main" id="{5275750A-5DC3-4473-861B-2B626F011A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 y="2172"/>
              <a:ext cx="1681" cy="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a:extLst>
              <a:ext uri="{FF2B5EF4-FFF2-40B4-BE49-F238E27FC236}">
                <a16:creationId xmlns:a16="http://schemas.microsoft.com/office/drawing/2014/main" id="{B1E4CB8B-5AB2-4D82-8C89-660C25D03EFE}"/>
              </a:ext>
            </a:extLst>
          </p:cNvPr>
          <p:cNvSpPr>
            <a:spLocks noChangeArrowheads="1"/>
          </p:cNvSpPr>
          <p:nvPr/>
        </p:nvSpPr>
        <p:spPr bwMode="auto">
          <a:xfrm>
            <a:off x="1524000" y="1219200"/>
            <a:ext cx="9144000" cy="5181600"/>
          </a:xfrm>
          <a:prstGeom prst="flowChartProcess">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30723" name="Rectangle 3">
            <a:extLst>
              <a:ext uri="{FF2B5EF4-FFF2-40B4-BE49-F238E27FC236}">
                <a16:creationId xmlns:a16="http://schemas.microsoft.com/office/drawing/2014/main" id="{618EEA89-BFC4-4E63-9EDD-E02DB599980F}"/>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a:latin typeface="Arial Black" panose="020B0A04020102020204" pitchFamily="34" charset="0"/>
              </a:rPr>
              <a:t>Core American Values</a:t>
            </a:r>
          </a:p>
        </p:txBody>
      </p:sp>
      <p:sp>
        <p:nvSpPr>
          <p:cNvPr id="30724" name="AutoShape 5">
            <a:extLst>
              <a:ext uri="{FF2B5EF4-FFF2-40B4-BE49-F238E27FC236}">
                <a16:creationId xmlns:a16="http://schemas.microsoft.com/office/drawing/2014/main" id="{093FBE61-DB3E-4F3C-9367-22AF563D87A8}"/>
              </a:ext>
            </a:extLst>
          </p:cNvPr>
          <p:cNvSpPr>
            <a:spLocks noChangeArrowheads="1"/>
          </p:cNvSpPr>
          <p:nvPr/>
        </p:nvSpPr>
        <p:spPr bwMode="auto">
          <a:xfrm>
            <a:off x="1524000" y="1219200"/>
            <a:ext cx="9144000" cy="152400"/>
          </a:xfrm>
          <a:prstGeom prst="flowChartProces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grpSp>
        <p:nvGrpSpPr>
          <p:cNvPr id="30725" name="Group 13">
            <a:extLst>
              <a:ext uri="{FF2B5EF4-FFF2-40B4-BE49-F238E27FC236}">
                <a16:creationId xmlns:a16="http://schemas.microsoft.com/office/drawing/2014/main" id="{D6270E9E-6B05-4820-8D94-7A1281C74425}"/>
              </a:ext>
            </a:extLst>
          </p:cNvPr>
          <p:cNvGrpSpPr>
            <a:grpSpLocks/>
          </p:cNvGrpSpPr>
          <p:nvPr/>
        </p:nvGrpSpPr>
        <p:grpSpPr bwMode="auto">
          <a:xfrm>
            <a:off x="2743200" y="1524001"/>
            <a:ext cx="3429000" cy="4657725"/>
            <a:chOff x="1820" y="1002"/>
            <a:chExt cx="2068" cy="2838"/>
          </a:xfrm>
        </p:grpSpPr>
        <p:sp>
          <p:nvSpPr>
            <p:cNvPr id="30727" name="Rectangle 14">
              <a:extLst>
                <a:ext uri="{FF2B5EF4-FFF2-40B4-BE49-F238E27FC236}">
                  <a16:creationId xmlns:a16="http://schemas.microsoft.com/office/drawing/2014/main" id="{E2CEF513-4EBF-4ACF-ABCB-C8ED7E118860}"/>
                </a:ext>
              </a:extLst>
            </p:cNvPr>
            <p:cNvSpPr>
              <a:spLocks noChangeArrowheads="1"/>
            </p:cNvSpPr>
            <p:nvPr/>
          </p:nvSpPr>
          <p:spPr bwMode="auto">
            <a:xfrm>
              <a:off x="1820" y="1002"/>
              <a:ext cx="2068" cy="349"/>
            </a:xfrm>
            <a:prstGeom prst="rect">
              <a:avLst/>
            </a:prstGeom>
            <a:solidFill>
              <a:srgbClr val="CC99FF"/>
            </a:solidFill>
            <a:ln>
              <a:noFill/>
            </a:ln>
            <a:effectLst>
              <a:outerShdw dist="89803" dir="2700000" algn="ctr" rotWithShape="0">
                <a:srgbClr val="5F5F5F"/>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b="1">
                  <a:solidFill>
                    <a:srgbClr val="000000"/>
                  </a:solidFill>
                  <a:latin typeface="Arial" panose="020B0604020202020204" pitchFamily="34" charset="0"/>
                </a:rPr>
                <a:t>Success</a:t>
              </a:r>
            </a:p>
          </p:txBody>
        </p:sp>
        <p:sp>
          <p:nvSpPr>
            <p:cNvPr id="30728" name="Rectangle 15">
              <a:extLst>
                <a:ext uri="{FF2B5EF4-FFF2-40B4-BE49-F238E27FC236}">
                  <a16:creationId xmlns:a16="http://schemas.microsoft.com/office/drawing/2014/main" id="{EFD970DD-BC16-4BC9-BBAE-67E70F57C147}"/>
                </a:ext>
              </a:extLst>
            </p:cNvPr>
            <p:cNvSpPr>
              <a:spLocks noChangeArrowheads="1"/>
            </p:cNvSpPr>
            <p:nvPr/>
          </p:nvSpPr>
          <p:spPr bwMode="auto">
            <a:xfrm>
              <a:off x="1820" y="1500"/>
              <a:ext cx="2068" cy="348"/>
            </a:xfrm>
            <a:prstGeom prst="rect">
              <a:avLst/>
            </a:prstGeom>
            <a:solidFill>
              <a:srgbClr val="99CCFF"/>
            </a:solidFill>
            <a:ln>
              <a:noFill/>
            </a:ln>
            <a:effectLst>
              <a:outerShdw dist="89803"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b="1">
                  <a:solidFill>
                    <a:srgbClr val="000000"/>
                  </a:solidFill>
                  <a:latin typeface="Arial" panose="020B0604020202020204" pitchFamily="34" charset="0"/>
                </a:rPr>
                <a:t>Materialism</a:t>
              </a:r>
            </a:p>
          </p:txBody>
        </p:sp>
        <p:sp>
          <p:nvSpPr>
            <p:cNvPr id="30729" name="Rectangle 16">
              <a:extLst>
                <a:ext uri="{FF2B5EF4-FFF2-40B4-BE49-F238E27FC236}">
                  <a16:creationId xmlns:a16="http://schemas.microsoft.com/office/drawing/2014/main" id="{1A7B7645-611E-4457-A942-204B03DE5B4F}"/>
                </a:ext>
              </a:extLst>
            </p:cNvPr>
            <p:cNvSpPr>
              <a:spLocks noChangeArrowheads="1"/>
            </p:cNvSpPr>
            <p:nvPr/>
          </p:nvSpPr>
          <p:spPr bwMode="auto">
            <a:xfrm>
              <a:off x="1820" y="1998"/>
              <a:ext cx="2068" cy="345"/>
            </a:xfrm>
            <a:prstGeom prst="rect">
              <a:avLst/>
            </a:prstGeom>
            <a:solidFill>
              <a:srgbClr val="EA8284"/>
            </a:solidFill>
            <a:ln>
              <a:noFill/>
            </a:ln>
            <a:effectLst>
              <a:outerShdw dist="89803" dir="2700000" algn="ctr" rotWithShape="0">
                <a:srgbClr val="5F5F5F"/>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b="1">
                  <a:solidFill>
                    <a:srgbClr val="000000"/>
                  </a:solidFill>
                  <a:latin typeface="Arial" panose="020B0604020202020204" pitchFamily="34" charset="0"/>
                </a:rPr>
                <a:t>Freedom</a:t>
              </a:r>
            </a:p>
          </p:txBody>
        </p:sp>
        <p:sp>
          <p:nvSpPr>
            <p:cNvPr id="30730" name="Rectangle 17">
              <a:extLst>
                <a:ext uri="{FF2B5EF4-FFF2-40B4-BE49-F238E27FC236}">
                  <a16:creationId xmlns:a16="http://schemas.microsoft.com/office/drawing/2014/main" id="{8DCFD4EF-C319-4F18-ABAD-A4AF1FB6E2F9}"/>
                </a:ext>
              </a:extLst>
            </p:cNvPr>
            <p:cNvSpPr>
              <a:spLocks noChangeArrowheads="1"/>
            </p:cNvSpPr>
            <p:nvPr/>
          </p:nvSpPr>
          <p:spPr bwMode="auto">
            <a:xfrm>
              <a:off x="1820" y="2496"/>
              <a:ext cx="2068" cy="345"/>
            </a:xfrm>
            <a:prstGeom prst="rect">
              <a:avLst/>
            </a:prstGeom>
            <a:solidFill>
              <a:srgbClr val="FFCC99"/>
            </a:solidFill>
            <a:ln>
              <a:noFill/>
            </a:ln>
            <a:effectLst>
              <a:outerShdw dist="89803" dir="2700000" algn="ctr" rotWithShape="0">
                <a:srgbClr val="5F5F5F"/>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b="1">
                  <a:solidFill>
                    <a:srgbClr val="000000"/>
                  </a:solidFill>
                  <a:latin typeface="Arial" panose="020B0604020202020204" pitchFamily="34" charset="0"/>
                </a:rPr>
                <a:t>Progress</a:t>
              </a:r>
            </a:p>
          </p:txBody>
        </p:sp>
        <p:sp>
          <p:nvSpPr>
            <p:cNvPr id="30731" name="Rectangle 18">
              <a:extLst>
                <a:ext uri="{FF2B5EF4-FFF2-40B4-BE49-F238E27FC236}">
                  <a16:creationId xmlns:a16="http://schemas.microsoft.com/office/drawing/2014/main" id="{68730DE9-09EC-45F4-BC92-A0F2D3DC40A6}"/>
                </a:ext>
              </a:extLst>
            </p:cNvPr>
            <p:cNvSpPr>
              <a:spLocks noChangeArrowheads="1"/>
            </p:cNvSpPr>
            <p:nvPr/>
          </p:nvSpPr>
          <p:spPr bwMode="auto">
            <a:xfrm>
              <a:off x="1820" y="2995"/>
              <a:ext cx="2068" cy="348"/>
            </a:xfrm>
            <a:prstGeom prst="rect">
              <a:avLst/>
            </a:prstGeom>
            <a:solidFill>
              <a:srgbClr val="BFDB81"/>
            </a:solidFill>
            <a:ln>
              <a:noFill/>
            </a:ln>
            <a:effectLst>
              <a:outerShdw dist="89803" dir="2700000" algn="ctr" rotWithShape="0">
                <a:srgbClr val="5F5F5F"/>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b="1">
                  <a:solidFill>
                    <a:srgbClr val="000000"/>
                  </a:solidFill>
                  <a:latin typeface="Arial" panose="020B0604020202020204" pitchFamily="34" charset="0"/>
                </a:rPr>
                <a:t>Youth</a:t>
              </a:r>
            </a:p>
          </p:txBody>
        </p:sp>
        <p:sp>
          <p:nvSpPr>
            <p:cNvPr id="30732" name="Rectangle 19">
              <a:extLst>
                <a:ext uri="{FF2B5EF4-FFF2-40B4-BE49-F238E27FC236}">
                  <a16:creationId xmlns:a16="http://schemas.microsoft.com/office/drawing/2014/main" id="{B6E4208A-915F-4313-9D6F-94FF5F9F73CB}"/>
                </a:ext>
              </a:extLst>
            </p:cNvPr>
            <p:cNvSpPr>
              <a:spLocks noChangeArrowheads="1"/>
            </p:cNvSpPr>
            <p:nvPr/>
          </p:nvSpPr>
          <p:spPr bwMode="auto">
            <a:xfrm>
              <a:off x="1820" y="3493"/>
              <a:ext cx="2068" cy="347"/>
            </a:xfrm>
            <a:prstGeom prst="rect">
              <a:avLst/>
            </a:prstGeom>
            <a:solidFill>
              <a:srgbClr val="C0C0C0"/>
            </a:solidFill>
            <a:ln>
              <a:noFill/>
            </a:ln>
            <a:effectLst>
              <a:outerShdw dist="89803" dir="2700000" algn="ctr" rotWithShape="0">
                <a:srgbClr val="5F5F5F"/>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b="1">
                  <a:solidFill>
                    <a:srgbClr val="000000"/>
                  </a:solidFill>
                  <a:latin typeface="Arial" panose="020B0604020202020204" pitchFamily="34" charset="0"/>
                </a:rPr>
                <a:t>Capitalism</a:t>
              </a:r>
            </a:p>
          </p:txBody>
        </p:sp>
      </p:grpSp>
      <p:pic>
        <p:nvPicPr>
          <p:cNvPr id="30726" name="Picture 24" descr="MPj04285220000[1]">
            <a:extLst>
              <a:ext uri="{FF2B5EF4-FFF2-40B4-BE49-F238E27FC236}">
                <a16:creationId xmlns:a16="http://schemas.microsoft.com/office/drawing/2014/main" id="{AA0D13CE-D550-4C32-A2B0-C72461F0B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828801"/>
            <a:ext cx="3886200"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a:extLst>
              <a:ext uri="{FF2B5EF4-FFF2-40B4-BE49-F238E27FC236}">
                <a16:creationId xmlns:a16="http://schemas.microsoft.com/office/drawing/2014/main" id="{28CDEE0D-BD99-4E8A-92D0-73F1CE663BB3}"/>
              </a:ext>
            </a:extLst>
          </p:cNvPr>
          <p:cNvSpPr>
            <a:spLocks noChangeArrowheads="1"/>
          </p:cNvSpPr>
          <p:nvPr/>
        </p:nvSpPr>
        <p:spPr bwMode="auto">
          <a:xfrm>
            <a:off x="1524000" y="1219200"/>
            <a:ext cx="9144000" cy="5181600"/>
          </a:xfrm>
          <a:prstGeom prst="flowChartProcess">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n-US" altLang="en-US"/>
          </a:p>
        </p:txBody>
      </p:sp>
      <p:sp>
        <p:nvSpPr>
          <p:cNvPr id="32771" name="Rectangle 3">
            <a:extLst>
              <a:ext uri="{FF2B5EF4-FFF2-40B4-BE49-F238E27FC236}">
                <a16:creationId xmlns:a16="http://schemas.microsoft.com/office/drawing/2014/main" id="{3C58F097-9FE8-4B32-885D-AF391B6120C8}"/>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a:latin typeface="Arial Black" panose="020B0A04020102020204" pitchFamily="34" charset="0"/>
              </a:rPr>
              <a:t>Subculture</a:t>
            </a:r>
          </a:p>
        </p:txBody>
      </p:sp>
      <p:sp>
        <p:nvSpPr>
          <p:cNvPr id="32772" name="AutoShape 5">
            <a:extLst>
              <a:ext uri="{FF2B5EF4-FFF2-40B4-BE49-F238E27FC236}">
                <a16:creationId xmlns:a16="http://schemas.microsoft.com/office/drawing/2014/main" id="{0166844E-C34B-46AC-B0F3-B92DADBDB7B4}"/>
              </a:ext>
            </a:extLst>
          </p:cNvPr>
          <p:cNvSpPr>
            <a:spLocks noChangeArrowheads="1"/>
          </p:cNvSpPr>
          <p:nvPr/>
        </p:nvSpPr>
        <p:spPr bwMode="auto">
          <a:xfrm>
            <a:off x="1524000" y="1219200"/>
            <a:ext cx="9144000" cy="152400"/>
          </a:xfrm>
          <a:prstGeom prst="flowChartProces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grpSp>
        <p:nvGrpSpPr>
          <p:cNvPr id="32773" name="Group 18">
            <a:extLst>
              <a:ext uri="{FF2B5EF4-FFF2-40B4-BE49-F238E27FC236}">
                <a16:creationId xmlns:a16="http://schemas.microsoft.com/office/drawing/2014/main" id="{302BE540-2D51-4077-8B4D-768CC99B67A7}"/>
              </a:ext>
            </a:extLst>
          </p:cNvPr>
          <p:cNvGrpSpPr>
            <a:grpSpLocks/>
          </p:cNvGrpSpPr>
          <p:nvPr/>
        </p:nvGrpSpPr>
        <p:grpSpPr bwMode="auto">
          <a:xfrm>
            <a:off x="2667000" y="1905000"/>
            <a:ext cx="6781800" cy="3581400"/>
            <a:chOff x="720" y="1152"/>
            <a:chExt cx="4320" cy="2210"/>
          </a:xfrm>
        </p:grpSpPr>
        <p:grpSp>
          <p:nvGrpSpPr>
            <p:cNvPr id="32774" name="Group 19">
              <a:extLst>
                <a:ext uri="{FF2B5EF4-FFF2-40B4-BE49-F238E27FC236}">
                  <a16:creationId xmlns:a16="http://schemas.microsoft.com/office/drawing/2014/main" id="{2C5FB709-2B4E-4C5E-A505-8C84C771EEA1}"/>
                </a:ext>
              </a:extLst>
            </p:cNvPr>
            <p:cNvGrpSpPr>
              <a:grpSpLocks/>
            </p:cNvGrpSpPr>
            <p:nvPr/>
          </p:nvGrpSpPr>
          <p:grpSpPr bwMode="auto">
            <a:xfrm>
              <a:off x="720" y="1152"/>
              <a:ext cx="1680" cy="2208"/>
              <a:chOff x="768" y="1392"/>
              <a:chExt cx="1968" cy="1632"/>
            </a:xfrm>
          </p:grpSpPr>
          <p:sp>
            <p:nvSpPr>
              <p:cNvPr id="32778" name="Rectangle 20">
                <a:extLst>
                  <a:ext uri="{FF2B5EF4-FFF2-40B4-BE49-F238E27FC236}">
                    <a16:creationId xmlns:a16="http://schemas.microsoft.com/office/drawing/2014/main" id="{77F079B7-C925-4229-A2BA-9AE330612B73}"/>
                  </a:ext>
                </a:extLst>
              </p:cNvPr>
              <p:cNvSpPr>
                <a:spLocks noChangeArrowheads="1"/>
              </p:cNvSpPr>
              <p:nvPr/>
            </p:nvSpPr>
            <p:spPr bwMode="auto">
              <a:xfrm>
                <a:off x="768" y="1392"/>
                <a:ext cx="1968" cy="816"/>
              </a:xfrm>
              <a:prstGeom prst="rect">
                <a:avLst/>
              </a:prstGeom>
              <a:solidFill>
                <a:srgbClr val="A0CA42"/>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b="1">
                    <a:latin typeface="Arial" panose="020B0604020202020204" pitchFamily="34" charset="0"/>
                  </a:rPr>
                  <a:t>Subculture</a:t>
                </a:r>
              </a:p>
            </p:txBody>
          </p:sp>
          <p:sp>
            <p:nvSpPr>
              <p:cNvPr id="32779" name="Rectangle 21">
                <a:extLst>
                  <a:ext uri="{FF2B5EF4-FFF2-40B4-BE49-F238E27FC236}">
                    <a16:creationId xmlns:a16="http://schemas.microsoft.com/office/drawing/2014/main" id="{B5DE1D55-7D5C-48E1-8611-8C63510B0F0F}"/>
                  </a:ext>
                </a:extLst>
              </p:cNvPr>
              <p:cNvSpPr>
                <a:spLocks noChangeArrowheads="1"/>
              </p:cNvSpPr>
              <p:nvPr/>
            </p:nvSpPr>
            <p:spPr bwMode="auto">
              <a:xfrm>
                <a:off x="768" y="2208"/>
                <a:ext cx="1968" cy="816"/>
              </a:xfrm>
              <a:prstGeom prst="rect">
                <a:avLst/>
              </a:prstGeom>
              <a:solidFill>
                <a:schemeClr val="accent1"/>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n-US" altLang="en-US">
                  <a:latin typeface="Arial" panose="020B0604020202020204" pitchFamily="34" charset="0"/>
                </a:endParaRPr>
              </a:p>
            </p:txBody>
          </p:sp>
        </p:grpSp>
        <p:sp>
          <p:nvSpPr>
            <p:cNvPr id="32775" name="Rectangle 22">
              <a:extLst>
                <a:ext uri="{FF2B5EF4-FFF2-40B4-BE49-F238E27FC236}">
                  <a16:creationId xmlns:a16="http://schemas.microsoft.com/office/drawing/2014/main" id="{2CE5B158-2314-4651-81D0-C8F9FFDDBAAD}"/>
                </a:ext>
              </a:extLst>
            </p:cNvPr>
            <p:cNvSpPr>
              <a:spLocks noChangeArrowheads="1"/>
            </p:cNvSpPr>
            <p:nvPr/>
          </p:nvSpPr>
          <p:spPr bwMode="auto">
            <a:xfrm>
              <a:off x="2400" y="1152"/>
              <a:ext cx="2640" cy="2208"/>
            </a:xfrm>
            <a:prstGeom prst="rect">
              <a:avLst/>
            </a:prstGeom>
            <a:solidFill>
              <a:srgbClr val="FFCC99"/>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n-US" altLang="en-US" b="1">
                <a:latin typeface="Arial" panose="020B0604020202020204" pitchFamily="34" charset="0"/>
              </a:endParaRPr>
            </a:p>
          </p:txBody>
        </p:sp>
        <p:sp>
          <p:nvSpPr>
            <p:cNvPr id="32776" name="Rectangle 23">
              <a:extLst>
                <a:ext uri="{FF2B5EF4-FFF2-40B4-BE49-F238E27FC236}">
                  <a16:creationId xmlns:a16="http://schemas.microsoft.com/office/drawing/2014/main" id="{22481617-8A3C-42E5-9107-2B4A2726CC28}"/>
                </a:ext>
              </a:extLst>
            </p:cNvPr>
            <p:cNvSpPr>
              <a:spLocks noChangeArrowheads="1"/>
            </p:cNvSpPr>
            <p:nvPr/>
          </p:nvSpPr>
          <p:spPr bwMode="auto">
            <a:xfrm>
              <a:off x="2496" y="1440"/>
              <a:ext cx="2544"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20000"/>
                </a:lnSpc>
                <a:spcBef>
                  <a:spcPct val="20000"/>
                </a:spcBef>
                <a:buClr>
                  <a:schemeClr val="folHlink"/>
                </a:buClr>
                <a:buSzPct val="80000"/>
              </a:pPr>
              <a:r>
                <a:rPr lang="en-US" altLang="en-US" b="1">
                  <a:latin typeface="Arial" panose="020B0604020202020204" pitchFamily="34" charset="0"/>
                </a:rPr>
                <a:t>A homogeneous group </a:t>
              </a:r>
              <a:br>
                <a:rPr lang="en-US" altLang="en-US" b="1">
                  <a:latin typeface="Arial" panose="020B0604020202020204" pitchFamily="34" charset="0"/>
                </a:rPr>
              </a:br>
              <a:r>
                <a:rPr lang="en-US" altLang="en-US" b="1">
                  <a:latin typeface="Arial" panose="020B0604020202020204" pitchFamily="34" charset="0"/>
                </a:rPr>
                <a:t>of people who share elements of the overall culture as well as unique elements of their own group.</a:t>
              </a:r>
            </a:p>
          </p:txBody>
        </p:sp>
        <p:pic>
          <p:nvPicPr>
            <p:cNvPr id="32777" name="Picture 24">
              <a:extLst>
                <a:ext uri="{FF2B5EF4-FFF2-40B4-BE49-F238E27FC236}">
                  <a16:creationId xmlns:a16="http://schemas.microsoft.com/office/drawing/2014/main" id="{815CFA12-7629-4FE5-A6B6-360544956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 y="2256"/>
              <a:ext cx="1680" cy="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a:extLst>
              <a:ext uri="{FF2B5EF4-FFF2-40B4-BE49-F238E27FC236}">
                <a16:creationId xmlns:a16="http://schemas.microsoft.com/office/drawing/2014/main" id="{1745BE09-28B2-466A-8349-4A098D8BE125}"/>
              </a:ext>
            </a:extLst>
          </p:cNvPr>
          <p:cNvSpPr>
            <a:spLocks noChangeArrowheads="1"/>
          </p:cNvSpPr>
          <p:nvPr/>
        </p:nvSpPr>
        <p:spPr bwMode="auto">
          <a:xfrm>
            <a:off x="1524000" y="1219200"/>
            <a:ext cx="9144000" cy="5181600"/>
          </a:xfrm>
          <a:prstGeom prst="flowChartProcess">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n-US" altLang="en-US"/>
          </a:p>
        </p:txBody>
      </p:sp>
      <p:sp>
        <p:nvSpPr>
          <p:cNvPr id="34819" name="Rectangle 3">
            <a:extLst>
              <a:ext uri="{FF2B5EF4-FFF2-40B4-BE49-F238E27FC236}">
                <a16:creationId xmlns:a16="http://schemas.microsoft.com/office/drawing/2014/main" id="{17B3282E-21A3-481D-8B43-FA2D6CDBB90C}"/>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a:latin typeface="Arial Black" panose="020B0A04020102020204" pitchFamily="34" charset="0"/>
              </a:rPr>
              <a:t>Social Class</a:t>
            </a:r>
          </a:p>
        </p:txBody>
      </p:sp>
      <p:sp>
        <p:nvSpPr>
          <p:cNvPr id="34820" name="AutoShape 5">
            <a:extLst>
              <a:ext uri="{FF2B5EF4-FFF2-40B4-BE49-F238E27FC236}">
                <a16:creationId xmlns:a16="http://schemas.microsoft.com/office/drawing/2014/main" id="{3D347C8F-75C9-469D-9E8B-E46C6DF4E3CD}"/>
              </a:ext>
            </a:extLst>
          </p:cNvPr>
          <p:cNvSpPr>
            <a:spLocks noChangeArrowheads="1"/>
          </p:cNvSpPr>
          <p:nvPr/>
        </p:nvSpPr>
        <p:spPr bwMode="auto">
          <a:xfrm>
            <a:off x="1524000" y="1219200"/>
            <a:ext cx="9144000" cy="152400"/>
          </a:xfrm>
          <a:prstGeom prst="flowChartProces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grpSp>
        <p:nvGrpSpPr>
          <p:cNvPr id="34821" name="Group 13">
            <a:extLst>
              <a:ext uri="{FF2B5EF4-FFF2-40B4-BE49-F238E27FC236}">
                <a16:creationId xmlns:a16="http://schemas.microsoft.com/office/drawing/2014/main" id="{CAB5FD74-878E-4AE2-B6B5-9EC664D465EB}"/>
              </a:ext>
            </a:extLst>
          </p:cNvPr>
          <p:cNvGrpSpPr>
            <a:grpSpLocks/>
          </p:cNvGrpSpPr>
          <p:nvPr/>
        </p:nvGrpSpPr>
        <p:grpSpPr bwMode="auto">
          <a:xfrm>
            <a:off x="2667000" y="2043114"/>
            <a:ext cx="6858000" cy="3519487"/>
            <a:chOff x="720" y="1150"/>
            <a:chExt cx="4320" cy="2217"/>
          </a:xfrm>
        </p:grpSpPr>
        <p:grpSp>
          <p:nvGrpSpPr>
            <p:cNvPr id="34822" name="Group 14">
              <a:extLst>
                <a:ext uri="{FF2B5EF4-FFF2-40B4-BE49-F238E27FC236}">
                  <a16:creationId xmlns:a16="http://schemas.microsoft.com/office/drawing/2014/main" id="{54961B0B-54BB-4726-BE27-028967A26347}"/>
                </a:ext>
              </a:extLst>
            </p:cNvPr>
            <p:cNvGrpSpPr>
              <a:grpSpLocks/>
            </p:cNvGrpSpPr>
            <p:nvPr/>
          </p:nvGrpSpPr>
          <p:grpSpPr bwMode="auto">
            <a:xfrm>
              <a:off x="720" y="1150"/>
              <a:ext cx="1680" cy="2208"/>
              <a:chOff x="768" y="1392"/>
              <a:chExt cx="1968" cy="1632"/>
            </a:xfrm>
          </p:grpSpPr>
          <p:sp>
            <p:nvSpPr>
              <p:cNvPr id="34826" name="Rectangle 15">
                <a:extLst>
                  <a:ext uri="{FF2B5EF4-FFF2-40B4-BE49-F238E27FC236}">
                    <a16:creationId xmlns:a16="http://schemas.microsoft.com/office/drawing/2014/main" id="{A1E69F7B-970C-4C2A-92F1-84280525BD24}"/>
                  </a:ext>
                </a:extLst>
              </p:cNvPr>
              <p:cNvSpPr>
                <a:spLocks noChangeArrowheads="1"/>
              </p:cNvSpPr>
              <p:nvPr/>
            </p:nvSpPr>
            <p:spPr bwMode="auto">
              <a:xfrm>
                <a:off x="768" y="1392"/>
                <a:ext cx="1968" cy="816"/>
              </a:xfrm>
              <a:prstGeom prst="rect">
                <a:avLst/>
              </a:prstGeom>
              <a:solidFill>
                <a:srgbClr val="A0CA42"/>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b="1">
                    <a:latin typeface="Arial" panose="020B0604020202020204" pitchFamily="34" charset="0"/>
                  </a:rPr>
                  <a:t>Social</a:t>
                </a:r>
                <a:r>
                  <a:rPr lang="en-US" altLang="en-US" b="1">
                    <a:solidFill>
                      <a:schemeClr val="tx2"/>
                    </a:solidFill>
                    <a:latin typeface="Arial" panose="020B0604020202020204" pitchFamily="34" charset="0"/>
                  </a:rPr>
                  <a:t> </a:t>
                </a:r>
                <a:r>
                  <a:rPr lang="en-US" altLang="en-US" b="1">
                    <a:latin typeface="Arial" panose="020B0604020202020204" pitchFamily="34" charset="0"/>
                  </a:rPr>
                  <a:t>Class</a:t>
                </a:r>
              </a:p>
            </p:txBody>
          </p:sp>
          <p:sp>
            <p:nvSpPr>
              <p:cNvPr id="34827" name="Rectangle 16">
                <a:extLst>
                  <a:ext uri="{FF2B5EF4-FFF2-40B4-BE49-F238E27FC236}">
                    <a16:creationId xmlns:a16="http://schemas.microsoft.com/office/drawing/2014/main" id="{9F24D0DF-B4F4-420F-8FD0-220C86B5DE84}"/>
                  </a:ext>
                </a:extLst>
              </p:cNvPr>
              <p:cNvSpPr>
                <a:spLocks noChangeArrowheads="1"/>
              </p:cNvSpPr>
              <p:nvPr/>
            </p:nvSpPr>
            <p:spPr bwMode="auto">
              <a:xfrm>
                <a:off x="768" y="2208"/>
                <a:ext cx="1968" cy="816"/>
              </a:xfrm>
              <a:prstGeom prst="rect">
                <a:avLst/>
              </a:prstGeom>
              <a:solidFill>
                <a:schemeClr val="accent1"/>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n-US" altLang="en-US">
                  <a:latin typeface="Arial" panose="020B0604020202020204" pitchFamily="34" charset="0"/>
                </a:endParaRPr>
              </a:p>
            </p:txBody>
          </p:sp>
        </p:grpSp>
        <p:sp>
          <p:nvSpPr>
            <p:cNvPr id="34823" name="Rectangle 17">
              <a:extLst>
                <a:ext uri="{FF2B5EF4-FFF2-40B4-BE49-F238E27FC236}">
                  <a16:creationId xmlns:a16="http://schemas.microsoft.com/office/drawing/2014/main" id="{67D7D343-FC72-4692-BFEE-958C0077048E}"/>
                </a:ext>
              </a:extLst>
            </p:cNvPr>
            <p:cNvSpPr>
              <a:spLocks noChangeArrowheads="1"/>
            </p:cNvSpPr>
            <p:nvPr/>
          </p:nvSpPr>
          <p:spPr bwMode="auto">
            <a:xfrm>
              <a:off x="2400" y="1150"/>
              <a:ext cx="2640" cy="2208"/>
            </a:xfrm>
            <a:prstGeom prst="rect">
              <a:avLst/>
            </a:prstGeom>
            <a:solidFill>
              <a:srgbClr val="FFCC99"/>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n-US" altLang="en-US" b="1">
                <a:latin typeface="Arial" panose="020B0604020202020204" pitchFamily="34" charset="0"/>
              </a:endParaRPr>
            </a:p>
          </p:txBody>
        </p:sp>
        <p:sp>
          <p:nvSpPr>
            <p:cNvPr id="34824" name="Rectangle 18">
              <a:extLst>
                <a:ext uri="{FF2B5EF4-FFF2-40B4-BE49-F238E27FC236}">
                  <a16:creationId xmlns:a16="http://schemas.microsoft.com/office/drawing/2014/main" id="{49A24D3C-834C-4D76-BB21-8D6E676C636A}"/>
                </a:ext>
              </a:extLst>
            </p:cNvPr>
            <p:cNvSpPr>
              <a:spLocks noChangeArrowheads="1"/>
            </p:cNvSpPr>
            <p:nvPr/>
          </p:nvSpPr>
          <p:spPr bwMode="auto">
            <a:xfrm>
              <a:off x="2496" y="1246"/>
              <a:ext cx="2544"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20000"/>
                </a:lnSpc>
                <a:spcBef>
                  <a:spcPct val="20000"/>
                </a:spcBef>
                <a:buClr>
                  <a:schemeClr val="folHlink"/>
                </a:buClr>
                <a:buSzPct val="80000"/>
              </a:pPr>
              <a:r>
                <a:rPr lang="en-US" altLang="en-US" sz="2200" b="1">
                  <a:latin typeface="Arial" panose="020B0604020202020204" pitchFamily="34" charset="0"/>
                </a:rPr>
                <a:t>A group of people in a society who are considered nearly equal in status or community esteem, who regularly socialize among themselves both formally and informally, and who share behavioral norms.</a:t>
              </a:r>
            </a:p>
          </p:txBody>
        </p:sp>
        <p:pic>
          <p:nvPicPr>
            <p:cNvPr id="34825" name="Picture 19">
              <a:extLst>
                <a:ext uri="{FF2B5EF4-FFF2-40B4-BE49-F238E27FC236}">
                  <a16:creationId xmlns:a16="http://schemas.microsoft.com/office/drawing/2014/main" id="{F0117638-4D80-4C9A-94FF-CFDEC32638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 y="2134"/>
              <a:ext cx="1680" cy="1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7" descr="http://t1.gstatic.com/images?q=tbn:ANd9GcSNNBqDXzd4zrI8FcdoFTnTLMrx8eLCsiEQrgbJA-3L7zdCetbVNA">
            <a:extLst>
              <a:ext uri="{FF2B5EF4-FFF2-40B4-BE49-F238E27FC236}">
                <a16:creationId xmlns:a16="http://schemas.microsoft.com/office/drawing/2014/main" id="{E89A55E0-B8E4-40BC-B5E8-E70FB6C56C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057400"/>
            <a:ext cx="91567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6">
            <a:extLst>
              <a:ext uri="{FF2B5EF4-FFF2-40B4-BE49-F238E27FC236}">
                <a16:creationId xmlns:a16="http://schemas.microsoft.com/office/drawing/2014/main" id="{AC062E52-6258-440B-B162-D288793E522B}"/>
              </a:ext>
            </a:extLst>
          </p:cNvPr>
          <p:cNvSpPr txBox="1">
            <a:spLocks noChangeArrowheads="1"/>
          </p:cNvSpPr>
          <p:nvPr/>
        </p:nvSpPr>
        <p:spPr bwMode="auto">
          <a:xfrm>
            <a:off x="1524000" y="533400"/>
            <a:ext cx="8839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4800" u="sng">
                <a:latin typeface="Chiller" panose="04020404031007020602" pitchFamily="82" charset="0"/>
              </a:rPr>
              <a:t>UNDERSTANDING OF RETAIL SHOPPER BEHAVIOR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0C56A68-29EF-42F3-B4FC-9F240CB54E92}"/>
              </a:ext>
            </a:extLst>
          </p:cNvPr>
          <p:cNvSpPr>
            <a:spLocks noChangeArrowheads="1"/>
          </p:cNvSpPr>
          <p:nvPr/>
        </p:nvSpPr>
        <p:spPr bwMode="auto">
          <a:xfrm>
            <a:off x="2743200" y="457200"/>
            <a:ext cx="7924800" cy="990600"/>
          </a:xfrm>
          <a:prstGeom prst="rect">
            <a:avLst/>
          </a:prstGeom>
          <a:solidFill>
            <a:srgbClr val="A0CA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36867" name="AutoShape 3">
            <a:extLst>
              <a:ext uri="{FF2B5EF4-FFF2-40B4-BE49-F238E27FC236}">
                <a16:creationId xmlns:a16="http://schemas.microsoft.com/office/drawing/2014/main" id="{FD428D4B-4060-48E0-AB8A-41230F711EDB}"/>
              </a:ext>
            </a:extLst>
          </p:cNvPr>
          <p:cNvSpPr>
            <a:spLocks noChangeArrowheads="1"/>
          </p:cNvSpPr>
          <p:nvPr/>
        </p:nvSpPr>
        <p:spPr bwMode="auto">
          <a:xfrm>
            <a:off x="3657600" y="2057400"/>
            <a:ext cx="4800600" cy="3429000"/>
          </a:xfrm>
          <a:prstGeom prst="roundRect">
            <a:avLst>
              <a:gd name="adj" fmla="val 16667"/>
            </a:avLst>
          </a:prstGeom>
          <a:solidFill>
            <a:srgbClr val="FFFFFF"/>
          </a:solidFill>
          <a:ln w="9525">
            <a:solidFill>
              <a:srgbClr val="DD8401"/>
            </a:solidFill>
            <a:round/>
            <a:headEnd/>
            <a:tailEnd/>
          </a:ln>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3200" b="1">
                <a:latin typeface="Arial" panose="020B0604020202020204" pitchFamily="34" charset="0"/>
              </a:rPr>
              <a:t>Identify and understand the </a:t>
            </a:r>
          </a:p>
          <a:p>
            <a:pPr algn="ctr"/>
            <a:r>
              <a:rPr lang="en-US" altLang="en-US" sz="3200" b="1">
                <a:latin typeface="Arial" panose="020B0604020202020204" pitchFamily="34" charset="0"/>
              </a:rPr>
              <a:t>social factors that affect consumer buying decisions</a:t>
            </a:r>
          </a:p>
        </p:txBody>
      </p:sp>
      <p:sp>
        <p:nvSpPr>
          <p:cNvPr id="418820" name="Rectangle 4">
            <a:extLst>
              <a:ext uri="{FF2B5EF4-FFF2-40B4-BE49-F238E27FC236}">
                <a16:creationId xmlns:a16="http://schemas.microsoft.com/office/drawing/2014/main" id="{D3CB5885-07E0-4AAF-8317-711E2211961A}"/>
              </a:ext>
            </a:extLst>
          </p:cNvPr>
          <p:cNvSpPr>
            <a:spLocks noGrp="1" noChangeArrowheads="1"/>
          </p:cNvSpPr>
          <p:nvPr>
            <p:ph type="title"/>
          </p:nvPr>
        </p:nvSpPr>
        <p:spPr>
          <a:xfrm>
            <a:off x="1524000" y="381000"/>
            <a:ext cx="9144000" cy="1143000"/>
          </a:xfrm>
        </p:spPr>
        <p:txBody>
          <a:bodyPr/>
          <a:lstStyle/>
          <a:p>
            <a:pPr eaLnBrk="1" hangingPunct="1">
              <a:defRPr/>
            </a:pPr>
            <a:r>
              <a:rPr lang="en-US" sz="3200">
                <a:effectLst>
                  <a:outerShdw blurRad="38100" dist="38100" dir="2700000" algn="tl">
                    <a:srgbClr val="FFFFFF"/>
                  </a:outerShdw>
                </a:effectLst>
                <a:latin typeface="Arial Black" pitchFamily="34" charset="0"/>
              </a:rPr>
              <a:t>  Social Influences on </a:t>
            </a:r>
            <a:br>
              <a:rPr lang="en-US" sz="3200">
                <a:effectLst>
                  <a:outerShdw blurRad="38100" dist="38100" dir="2700000" algn="tl">
                    <a:srgbClr val="FFFFFF"/>
                  </a:outerShdw>
                </a:effectLst>
                <a:latin typeface="Arial Black" pitchFamily="34" charset="0"/>
              </a:rPr>
            </a:br>
            <a:r>
              <a:rPr lang="en-US" sz="3200">
                <a:effectLst>
                  <a:outerShdw blurRad="38100" dist="38100" dir="2700000" algn="tl">
                    <a:srgbClr val="FFFFFF"/>
                  </a:outerShdw>
                </a:effectLst>
                <a:latin typeface="Arial Black" pitchFamily="34" charset="0"/>
              </a:rPr>
              <a:t>  Consumer Buying Decisions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AF106E94-7152-4444-ADE1-94B7B7630458}"/>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a:latin typeface="Arial Black" panose="020B0A04020102020204" pitchFamily="34" charset="0"/>
              </a:rPr>
              <a:t>Social Influences </a:t>
            </a:r>
          </a:p>
        </p:txBody>
      </p:sp>
      <p:grpSp>
        <p:nvGrpSpPr>
          <p:cNvPr id="38915" name="Group 21">
            <a:extLst>
              <a:ext uri="{FF2B5EF4-FFF2-40B4-BE49-F238E27FC236}">
                <a16:creationId xmlns:a16="http://schemas.microsoft.com/office/drawing/2014/main" id="{832DEB23-BBFC-42C1-BA5B-20490D17E10F}"/>
              </a:ext>
            </a:extLst>
          </p:cNvPr>
          <p:cNvGrpSpPr>
            <a:grpSpLocks/>
          </p:cNvGrpSpPr>
          <p:nvPr/>
        </p:nvGrpSpPr>
        <p:grpSpPr bwMode="auto">
          <a:xfrm>
            <a:off x="2971800" y="1600200"/>
            <a:ext cx="2362200" cy="4167188"/>
            <a:chOff x="732" y="1200"/>
            <a:chExt cx="1332" cy="2577"/>
          </a:xfrm>
        </p:grpSpPr>
        <p:sp>
          <p:nvSpPr>
            <p:cNvPr id="38918" name="Rectangle 22">
              <a:extLst>
                <a:ext uri="{FF2B5EF4-FFF2-40B4-BE49-F238E27FC236}">
                  <a16:creationId xmlns:a16="http://schemas.microsoft.com/office/drawing/2014/main" id="{FFBB6BD7-B5EE-4B61-B7FD-7D8A703C982E}"/>
                </a:ext>
              </a:extLst>
            </p:cNvPr>
            <p:cNvSpPr>
              <a:spLocks noChangeArrowheads="1"/>
            </p:cNvSpPr>
            <p:nvPr/>
          </p:nvSpPr>
          <p:spPr bwMode="auto">
            <a:xfrm>
              <a:off x="732" y="1200"/>
              <a:ext cx="1332" cy="657"/>
            </a:xfrm>
            <a:prstGeom prst="rect">
              <a:avLst/>
            </a:prstGeom>
            <a:solidFill>
              <a:srgbClr val="CC99FF"/>
            </a:solidFill>
            <a:ln>
              <a:noFill/>
            </a:ln>
            <a:effectLst>
              <a:outerShdw dist="89803"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82550" tIns="41275" rIns="82550" bIns="41275" anchor="ctr"/>
            <a:lstStyle>
              <a:lvl1pPr defTabSz="739775">
                <a:defRPr sz="2400">
                  <a:solidFill>
                    <a:schemeClr val="tx1"/>
                  </a:solidFill>
                  <a:latin typeface="Times" panose="02020603050405020304" pitchFamily="18" charset="0"/>
                </a:defRPr>
              </a:lvl1pPr>
              <a:lvl2pPr marL="742950" indent="-285750" defTabSz="739775">
                <a:defRPr sz="2400">
                  <a:solidFill>
                    <a:schemeClr val="tx1"/>
                  </a:solidFill>
                  <a:latin typeface="Times" panose="02020603050405020304" pitchFamily="18" charset="0"/>
                </a:defRPr>
              </a:lvl2pPr>
              <a:lvl3pPr marL="1143000" indent="-228600" defTabSz="739775">
                <a:defRPr sz="2400">
                  <a:solidFill>
                    <a:schemeClr val="tx1"/>
                  </a:solidFill>
                  <a:latin typeface="Times" panose="02020603050405020304" pitchFamily="18" charset="0"/>
                </a:defRPr>
              </a:lvl3pPr>
              <a:lvl4pPr marL="1600200" indent="-228600" defTabSz="739775">
                <a:defRPr sz="2400">
                  <a:solidFill>
                    <a:schemeClr val="tx1"/>
                  </a:solidFill>
                  <a:latin typeface="Times" panose="02020603050405020304" pitchFamily="18" charset="0"/>
                </a:defRPr>
              </a:lvl4pPr>
              <a:lvl5pPr marL="2057400" indent="-228600" defTabSz="739775">
                <a:defRPr sz="2400">
                  <a:solidFill>
                    <a:schemeClr val="tx1"/>
                  </a:solidFill>
                  <a:latin typeface="Times" panose="02020603050405020304" pitchFamily="18" charset="0"/>
                </a:defRPr>
              </a:lvl5pPr>
              <a:lvl6pPr marL="2514600" indent="-228600" defTabSz="739775"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739775"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739775"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739775"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90000"/>
                </a:lnSpc>
              </a:pPr>
              <a:r>
                <a:rPr lang="en-US" altLang="en-US" b="1">
                  <a:solidFill>
                    <a:srgbClr val="000000"/>
                  </a:solidFill>
                  <a:latin typeface="Arial" panose="020B0604020202020204" pitchFamily="34" charset="0"/>
                </a:rPr>
                <a:t>Reference Groups</a:t>
              </a:r>
            </a:p>
          </p:txBody>
        </p:sp>
        <p:sp>
          <p:nvSpPr>
            <p:cNvPr id="38919" name="Rectangle 23">
              <a:extLst>
                <a:ext uri="{FF2B5EF4-FFF2-40B4-BE49-F238E27FC236}">
                  <a16:creationId xmlns:a16="http://schemas.microsoft.com/office/drawing/2014/main" id="{C160A4E6-09DF-4FB9-9AD8-B809971551FC}"/>
                </a:ext>
              </a:extLst>
            </p:cNvPr>
            <p:cNvSpPr>
              <a:spLocks noChangeArrowheads="1"/>
            </p:cNvSpPr>
            <p:nvPr/>
          </p:nvSpPr>
          <p:spPr bwMode="auto">
            <a:xfrm>
              <a:off x="732" y="2160"/>
              <a:ext cx="1332" cy="657"/>
            </a:xfrm>
            <a:prstGeom prst="rect">
              <a:avLst/>
            </a:prstGeom>
            <a:solidFill>
              <a:srgbClr val="99CCFF"/>
            </a:solidFill>
            <a:ln>
              <a:noFill/>
            </a:ln>
            <a:effectLst>
              <a:outerShdw dist="89803"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82550" tIns="41275" rIns="82550" bIns="41275" anchor="ctr"/>
            <a:lstStyle>
              <a:lvl1pPr defTabSz="739775">
                <a:defRPr sz="2400">
                  <a:solidFill>
                    <a:schemeClr val="tx1"/>
                  </a:solidFill>
                  <a:latin typeface="Times" panose="02020603050405020304" pitchFamily="18" charset="0"/>
                </a:defRPr>
              </a:lvl1pPr>
              <a:lvl2pPr marL="742950" indent="-285750" defTabSz="739775">
                <a:defRPr sz="2400">
                  <a:solidFill>
                    <a:schemeClr val="tx1"/>
                  </a:solidFill>
                  <a:latin typeface="Times" panose="02020603050405020304" pitchFamily="18" charset="0"/>
                </a:defRPr>
              </a:lvl2pPr>
              <a:lvl3pPr marL="1143000" indent="-228600" defTabSz="739775">
                <a:defRPr sz="2400">
                  <a:solidFill>
                    <a:schemeClr val="tx1"/>
                  </a:solidFill>
                  <a:latin typeface="Times" panose="02020603050405020304" pitchFamily="18" charset="0"/>
                </a:defRPr>
              </a:lvl3pPr>
              <a:lvl4pPr marL="1600200" indent="-228600" defTabSz="739775">
                <a:defRPr sz="2400">
                  <a:solidFill>
                    <a:schemeClr val="tx1"/>
                  </a:solidFill>
                  <a:latin typeface="Times" panose="02020603050405020304" pitchFamily="18" charset="0"/>
                </a:defRPr>
              </a:lvl4pPr>
              <a:lvl5pPr marL="2057400" indent="-228600" defTabSz="739775">
                <a:defRPr sz="2400">
                  <a:solidFill>
                    <a:schemeClr val="tx1"/>
                  </a:solidFill>
                  <a:latin typeface="Times" panose="02020603050405020304" pitchFamily="18" charset="0"/>
                </a:defRPr>
              </a:lvl5pPr>
              <a:lvl6pPr marL="2514600" indent="-228600" defTabSz="739775"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739775"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739775"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739775"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90000"/>
                </a:lnSpc>
              </a:pPr>
              <a:r>
                <a:rPr lang="en-US" altLang="en-US" b="1">
                  <a:solidFill>
                    <a:srgbClr val="000000"/>
                  </a:solidFill>
                  <a:latin typeface="Arial" panose="020B0604020202020204" pitchFamily="34" charset="0"/>
                </a:rPr>
                <a:t>Opinion Leaders</a:t>
              </a:r>
            </a:p>
          </p:txBody>
        </p:sp>
        <p:sp>
          <p:nvSpPr>
            <p:cNvPr id="38920" name="Rectangle 24">
              <a:extLst>
                <a:ext uri="{FF2B5EF4-FFF2-40B4-BE49-F238E27FC236}">
                  <a16:creationId xmlns:a16="http://schemas.microsoft.com/office/drawing/2014/main" id="{CF3644DF-EA8D-4FE0-966F-D4B7A1035EAD}"/>
                </a:ext>
              </a:extLst>
            </p:cNvPr>
            <p:cNvSpPr>
              <a:spLocks noChangeArrowheads="1"/>
            </p:cNvSpPr>
            <p:nvPr/>
          </p:nvSpPr>
          <p:spPr bwMode="auto">
            <a:xfrm>
              <a:off x="732" y="3120"/>
              <a:ext cx="1332" cy="657"/>
            </a:xfrm>
            <a:prstGeom prst="rect">
              <a:avLst/>
            </a:prstGeom>
            <a:solidFill>
              <a:srgbClr val="FFCC99"/>
            </a:solidFill>
            <a:ln>
              <a:noFill/>
            </a:ln>
            <a:effectLst>
              <a:outerShdw dist="89803"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82550" tIns="41275" rIns="82550" bIns="41275" anchor="ctr"/>
            <a:lstStyle>
              <a:lvl1pPr defTabSz="739775">
                <a:defRPr sz="2400">
                  <a:solidFill>
                    <a:schemeClr val="tx1"/>
                  </a:solidFill>
                  <a:latin typeface="Times" panose="02020603050405020304" pitchFamily="18" charset="0"/>
                </a:defRPr>
              </a:lvl1pPr>
              <a:lvl2pPr marL="742950" indent="-285750" defTabSz="739775">
                <a:defRPr sz="2400">
                  <a:solidFill>
                    <a:schemeClr val="tx1"/>
                  </a:solidFill>
                  <a:latin typeface="Times" panose="02020603050405020304" pitchFamily="18" charset="0"/>
                </a:defRPr>
              </a:lvl2pPr>
              <a:lvl3pPr marL="1143000" indent="-228600" defTabSz="739775">
                <a:defRPr sz="2400">
                  <a:solidFill>
                    <a:schemeClr val="tx1"/>
                  </a:solidFill>
                  <a:latin typeface="Times" panose="02020603050405020304" pitchFamily="18" charset="0"/>
                </a:defRPr>
              </a:lvl3pPr>
              <a:lvl4pPr marL="1600200" indent="-228600" defTabSz="739775">
                <a:defRPr sz="2400">
                  <a:solidFill>
                    <a:schemeClr val="tx1"/>
                  </a:solidFill>
                  <a:latin typeface="Times" panose="02020603050405020304" pitchFamily="18" charset="0"/>
                </a:defRPr>
              </a:lvl4pPr>
              <a:lvl5pPr marL="2057400" indent="-228600" defTabSz="739775">
                <a:defRPr sz="2400">
                  <a:solidFill>
                    <a:schemeClr val="tx1"/>
                  </a:solidFill>
                  <a:latin typeface="Times" panose="02020603050405020304" pitchFamily="18" charset="0"/>
                </a:defRPr>
              </a:lvl5pPr>
              <a:lvl6pPr marL="2514600" indent="-228600" defTabSz="739775"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739775"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739775"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739775"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90000"/>
                </a:lnSpc>
              </a:pPr>
              <a:r>
                <a:rPr lang="en-US" altLang="en-US" b="1">
                  <a:solidFill>
                    <a:srgbClr val="000000"/>
                  </a:solidFill>
                  <a:latin typeface="Arial" panose="020B0604020202020204" pitchFamily="34" charset="0"/>
                </a:rPr>
                <a:t>Family Members</a:t>
              </a:r>
            </a:p>
          </p:txBody>
        </p:sp>
      </p:grpSp>
      <p:pic>
        <p:nvPicPr>
          <p:cNvPr id="38916" name="Picture 25" descr="MPj04071320000[1]">
            <a:extLst>
              <a:ext uri="{FF2B5EF4-FFF2-40B4-BE49-F238E27FC236}">
                <a16:creationId xmlns:a16="http://schemas.microsoft.com/office/drawing/2014/main" id="{F3DA9500-9CE3-4A42-92AE-765AF48EE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447801"/>
            <a:ext cx="3276600"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27" descr="MPj04072400000[1]">
            <a:extLst>
              <a:ext uri="{FF2B5EF4-FFF2-40B4-BE49-F238E27FC236}">
                <a16:creationId xmlns:a16="http://schemas.microsoft.com/office/drawing/2014/main" id="{17DCCAEC-88C9-40FD-AAB5-897D842C98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3810000"/>
            <a:ext cx="32766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BEA4CEA2-3927-4155-A129-C40F7D0ACC6F}"/>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a:latin typeface="Arial Black" panose="020B0A04020102020204" pitchFamily="34" charset="0"/>
              </a:rPr>
              <a:t>Reference Group</a:t>
            </a:r>
          </a:p>
        </p:txBody>
      </p:sp>
      <p:grpSp>
        <p:nvGrpSpPr>
          <p:cNvPr id="40963" name="Group 17">
            <a:extLst>
              <a:ext uri="{FF2B5EF4-FFF2-40B4-BE49-F238E27FC236}">
                <a16:creationId xmlns:a16="http://schemas.microsoft.com/office/drawing/2014/main" id="{6692E97B-D5CA-415F-A8C5-A0922579618D}"/>
              </a:ext>
            </a:extLst>
          </p:cNvPr>
          <p:cNvGrpSpPr>
            <a:grpSpLocks/>
          </p:cNvGrpSpPr>
          <p:nvPr/>
        </p:nvGrpSpPr>
        <p:grpSpPr bwMode="auto">
          <a:xfrm>
            <a:off x="6096000" y="3048000"/>
            <a:ext cx="4114800" cy="1752600"/>
            <a:chOff x="2688" y="2112"/>
            <a:chExt cx="2592" cy="1104"/>
          </a:xfrm>
        </p:grpSpPr>
        <p:sp>
          <p:nvSpPr>
            <p:cNvPr id="40966" name="Rectangle 14">
              <a:extLst>
                <a:ext uri="{FF2B5EF4-FFF2-40B4-BE49-F238E27FC236}">
                  <a16:creationId xmlns:a16="http://schemas.microsoft.com/office/drawing/2014/main" id="{4CC167BE-AA3C-4D9D-806D-08BC29270638}"/>
                </a:ext>
              </a:extLst>
            </p:cNvPr>
            <p:cNvSpPr>
              <a:spLocks noChangeArrowheads="1"/>
            </p:cNvSpPr>
            <p:nvPr/>
          </p:nvSpPr>
          <p:spPr bwMode="auto">
            <a:xfrm>
              <a:off x="2688" y="2112"/>
              <a:ext cx="2352" cy="1104"/>
            </a:xfrm>
            <a:prstGeom prst="rect">
              <a:avLst/>
            </a:prstGeom>
            <a:solidFill>
              <a:srgbClr val="99CCFF"/>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n-US" altLang="en-US" b="1">
                <a:latin typeface="Arial" panose="020B0604020202020204" pitchFamily="34" charset="0"/>
              </a:endParaRPr>
            </a:p>
          </p:txBody>
        </p:sp>
        <p:sp>
          <p:nvSpPr>
            <p:cNvPr id="40967" name="Rectangle 15">
              <a:extLst>
                <a:ext uri="{FF2B5EF4-FFF2-40B4-BE49-F238E27FC236}">
                  <a16:creationId xmlns:a16="http://schemas.microsoft.com/office/drawing/2014/main" id="{5EA62E36-57CE-462E-87C0-45299C78C45B}"/>
                </a:ext>
              </a:extLst>
            </p:cNvPr>
            <p:cNvSpPr>
              <a:spLocks noChangeArrowheads="1"/>
            </p:cNvSpPr>
            <p:nvPr/>
          </p:nvSpPr>
          <p:spPr bwMode="auto">
            <a:xfrm>
              <a:off x="2736" y="2256"/>
              <a:ext cx="2544"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20000"/>
                </a:lnSpc>
                <a:spcBef>
                  <a:spcPct val="20000"/>
                </a:spcBef>
                <a:buClr>
                  <a:schemeClr val="folHlink"/>
                </a:buClr>
                <a:buSzPct val="80000"/>
                <a:buFont typeface="Wingdings" panose="05000000000000000000" pitchFamily="2" charset="2"/>
                <a:buNone/>
              </a:pPr>
              <a:r>
                <a:rPr lang="en-US" altLang="en-US" sz="2100" b="1">
                  <a:latin typeface="Arial" panose="020B0604020202020204" pitchFamily="34" charset="0"/>
                </a:rPr>
                <a:t>A group in society that influences an individual’s purchasing behavior.</a:t>
              </a:r>
            </a:p>
          </p:txBody>
        </p:sp>
      </p:grpSp>
      <p:pic>
        <p:nvPicPr>
          <p:cNvPr id="40964" name="Picture 16">
            <a:extLst>
              <a:ext uri="{FF2B5EF4-FFF2-40B4-BE49-F238E27FC236}">
                <a16:creationId xmlns:a16="http://schemas.microsoft.com/office/drawing/2014/main" id="{B0B04F2F-C635-418D-A3AB-6AD26182E5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505201"/>
            <a:ext cx="30480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12">
            <a:extLst>
              <a:ext uri="{FF2B5EF4-FFF2-40B4-BE49-F238E27FC236}">
                <a16:creationId xmlns:a16="http://schemas.microsoft.com/office/drawing/2014/main" id="{D6FB81A0-05B1-42FC-84AB-975FC964B3D0}"/>
              </a:ext>
            </a:extLst>
          </p:cNvPr>
          <p:cNvSpPr>
            <a:spLocks noChangeArrowheads="1"/>
          </p:cNvSpPr>
          <p:nvPr/>
        </p:nvSpPr>
        <p:spPr bwMode="auto">
          <a:xfrm>
            <a:off x="3886200" y="1828800"/>
            <a:ext cx="2743200" cy="1295400"/>
          </a:xfrm>
          <a:prstGeom prst="rect">
            <a:avLst/>
          </a:prstGeom>
          <a:solidFill>
            <a:srgbClr val="A0CA42"/>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b="1">
                <a:solidFill>
                  <a:schemeClr val="tx2"/>
                </a:solidFill>
                <a:latin typeface="Arial" panose="020B0604020202020204" pitchFamily="34" charset="0"/>
              </a:rPr>
              <a:t>Reference Group</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5" descr="MPj04221110000[1]">
            <a:extLst>
              <a:ext uri="{FF2B5EF4-FFF2-40B4-BE49-F238E27FC236}">
                <a16:creationId xmlns:a16="http://schemas.microsoft.com/office/drawing/2014/main" id="{78DE181F-BA57-48B4-B43A-F4CF37902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352801"/>
            <a:ext cx="33528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2">
            <a:extLst>
              <a:ext uri="{FF2B5EF4-FFF2-40B4-BE49-F238E27FC236}">
                <a16:creationId xmlns:a16="http://schemas.microsoft.com/office/drawing/2014/main" id="{280B580A-C578-4F06-B93C-570B852FEB6C}"/>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a:latin typeface="Arial Black" panose="020B0A04020102020204" pitchFamily="34" charset="0"/>
              </a:rPr>
              <a:t>Opinion Leaders </a:t>
            </a:r>
          </a:p>
        </p:txBody>
      </p:sp>
      <p:grpSp>
        <p:nvGrpSpPr>
          <p:cNvPr id="43012" name="Group 16">
            <a:extLst>
              <a:ext uri="{FF2B5EF4-FFF2-40B4-BE49-F238E27FC236}">
                <a16:creationId xmlns:a16="http://schemas.microsoft.com/office/drawing/2014/main" id="{B9F2B2B6-2640-41ED-A2D6-E96164891263}"/>
              </a:ext>
            </a:extLst>
          </p:cNvPr>
          <p:cNvGrpSpPr>
            <a:grpSpLocks/>
          </p:cNvGrpSpPr>
          <p:nvPr/>
        </p:nvGrpSpPr>
        <p:grpSpPr bwMode="auto">
          <a:xfrm>
            <a:off x="5638800" y="2133600"/>
            <a:ext cx="4495800" cy="1524000"/>
            <a:chOff x="2496" y="1392"/>
            <a:chExt cx="2640" cy="1152"/>
          </a:xfrm>
        </p:grpSpPr>
        <p:sp>
          <p:nvSpPr>
            <p:cNvPr id="43014" name="Rectangle 11">
              <a:extLst>
                <a:ext uri="{FF2B5EF4-FFF2-40B4-BE49-F238E27FC236}">
                  <a16:creationId xmlns:a16="http://schemas.microsoft.com/office/drawing/2014/main" id="{565F6B1D-D1AA-4286-B7A2-685BAF57AC23}"/>
                </a:ext>
              </a:extLst>
            </p:cNvPr>
            <p:cNvSpPr>
              <a:spLocks noChangeArrowheads="1"/>
            </p:cNvSpPr>
            <p:nvPr/>
          </p:nvSpPr>
          <p:spPr bwMode="auto">
            <a:xfrm>
              <a:off x="2496" y="1392"/>
              <a:ext cx="2640" cy="1056"/>
            </a:xfrm>
            <a:prstGeom prst="rect">
              <a:avLst/>
            </a:prstGeom>
            <a:solidFill>
              <a:srgbClr val="FFFF99"/>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n-US" altLang="en-US" b="1">
                <a:latin typeface="Arial" panose="020B0604020202020204" pitchFamily="34" charset="0"/>
              </a:endParaRPr>
            </a:p>
          </p:txBody>
        </p:sp>
        <p:sp>
          <p:nvSpPr>
            <p:cNvPr id="43015" name="Rectangle 12">
              <a:extLst>
                <a:ext uri="{FF2B5EF4-FFF2-40B4-BE49-F238E27FC236}">
                  <a16:creationId xmlns:a16="http://schemas.microsoft.com/office/drawing/2014/main" id="{064482E4-9FEF-4B04-B83B-EFF6CDB397CE}"/>
                </a:ext>
              </a:extLst>
            </p:cNvPr>
            <p:cNvSpPr>
              <a:spLocks noChangeArrowheads="1"/>
            </p:cNvSpPr>
            <p:nvPr/>
          </p:nvSpPr>
          <p:spPr bwMode="auto">
            <a:xfrm>
              <a:off x="2592" y="1632"/>
              <a:ext cx="2544"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20000"/>
                </a:lnSpc>
                <a:spcBef>
                  <a:spcPct val="20000"/>
                </a:spcBef>
                <a:buClr>
                  <a:schemeClr val="folHlink"/>
                </a:buClr>
                <a:buSzPct val="80000"/>
                <a:buFont typeface="Wingdings" panose="05000000000000000000" pitchFamily="2" charset="2"/>
                <a:buNone/>
              </a:pPr>
              <a:r>
                <a:rPr lang="en-US" altLang="en-US" sz="2100" b="1">
                  <a:latin typeface="Arial" panose="020B0604020202020204" pitchFamily="34" charset="0"/>
                </a:rPr>
                <a:t>  An individual who influences </a:t>
              </a:r>
              <a:br>
                <a:rPr lang="en-US" altLang="en-US" sz="2100" b="1">
                  <a:latin typeface="Arial" panose="020B0604020202020204" pitchFamily="34" charset="0"/>
                </a:rPr>
              </a:br>
              <a:r>
                <a:rPr lang="en-US" altLang="en-US" sz="2100" b="1">
                  <a:latin typeface="Arial" panose="020B0604020202020204" pitchFamily="34" charset="0"/>
                </a:rPr>
                <a:t>  the opinion of others.</a:t>
              </a:r>
            </a:p>
          </p:txBody>
        </p:sp>
      </p:grpSp>
      <p:sp>
        <p:nvSpPr>
          <p:cNvPr id="43013" name="Rectangle 8">
            <a:extLst>
              <a:ext uri="{FF2B5EF4-FFF2-40B4-BE49-F238E27FC236}">
                <a16:creationId xmlns:a16="http://schemas.microsoft.com/office/drawing/2014/main" id="{1AD61733-E6CC-4A86-A09F-033B70FE0F30}"/>
              </a:ext>
            </a:extLst>
          </p:cNvPr>
          <p:cNvSpPr>
            <a:spLocks noChangeArrowheads="1"/>
          </p:cNvSpPr>
          <p:nvPr/>
        </p:nvSpPr>
        <p:spPr bwMode="auto">
          <a:xfrm>
            <a:off x="2895600" y="1600200"/>
            <a:ext cx="2819400" cy="1371600"/>
          </a:xfrm>
          <a:prstGeom prst="rect">
            <a:avLst/>
          </a:prstGeom>
          <a:solidFill>
            <a:srgbClr val="A0CA42"/>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b="1">
                <a:solidFill>
                  <a:schemeClr val="tx2"/>
                </a:solidFill>
                <a:latin typeface="Arial" panose="020B0604020202020204" pitchFamily="34" charset="0"/>
              </a:rPr>
              <a:t>Opinion Leaders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FD14EF1-FB3D-48F4-9043-B048D382264F}"/>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a:latin typeface="Arial Black" panose="020B0A04020102020204" pitchFamily="34" charset="0"/>
              </a:rPr>
              <a:t>Family</a:t>
            </a:r>
          </a:p>
        </p:txBody>
      </p:sp>
      <p:sp>
        <p:nvSpPr>
          <p:cNvPr id="45059" name="Rectangle 5">
            <a:extLst>
              <a:ext uri="{FF2B5EF4-FFF2-40B4-BE49-F238E27FC236}">
                <a16:creationId xmlns:a16="http://schemas.microsoft.com/office/drawing/2014/main" id="{FAB36931-2C10-4E6F-BE35-3B06DF20E576}"/>
              </a:ext>
            </a:extLst>
          </p:cNvPr>
          <p:cNvSpPr>
            <a:spLocks noChangeArrowheads="1"/>
          </p:cNvSpPr>
          <p:nvPr/>
        </p:nvSpPr>
        <p:spPr bwMode="auto">
          <a:xfrm>
            <a:off x="3048000" y="2727326"/>
            <a:ext cx="6400800" cy="3292475"/>
          </a:xfrm>
          <a:prstGeom prst="rect">
            <a:avLst/>
          </a:prstGeom>
          <a:solidFill>
            <a:schemeClr val="bg1"/>
          </a:solidFill>
          <a:ln w="25400">
            <a:solidFill>
              <a:srgbClr val="B11738"/>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45060" name="Rectangle 6">
            <a:extLst>
              <a:ext uri="{FF2B5EF4-FFF2-40B4-BE49-F238E27FC236}">
                <a16:creationId xmlns:a16="http://schemas.microsoft.com/office/drawing/2014/main" id="{A86CA71E-13EA-4712-BC4D-169F0A4713D6}"/>
              </a:ext>
            </a:extLst>
          </p:cNvPr>
          <p:cNvSpPr>
            <a:spLocks noChangeArrowheads="1"/>
          </p:cNvSpPr>
          <p:nvPr/>
        </p:nvSpPr>
        <p:spPr bwMode="auto">
          <a:xfrm>
            <a:off x="3240089" y="2895600"/>
            <a:ext cx="61055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Clr>
                <a:srgbClr val="B11738"/>
              </a:buClr>
              <a:buFont typeface="Wingdings" panose="05000000000000000000" pitchFamily="2" charset="2"/>
              <a:buChar char="u"/>
            </a:pPr>
            <a:r>
              <a:rPr lang="en-US" altLang="en-US" b="1">
                <a:latin typeface="Arial" panose="020B0604020202020204" pitchFamily="34" charset="0"/>
              </a:rPr>
              <a:t>Initiators</a:t>
            </a:r>
            <a:br>
              <a:rPr lang="en-US" altLang="en-US" b="1">
                <a:latin typeface="Arial" panose="020B0604020202020204" pitchFamily="34" charset="0"/>
              </a:rPr>
            </a:br>
            <a:endParaRPr lang="en-US" altLang="en-US" sz="1200" b="1">
              <a:latin typeface="Arial" panose="020B0604020202020204" pitchFamily="34" charset="0"/>
            </a:endParaRPr>
          </a:p>
          <a:p>
            <a:pPr eaLnBrk="1" hangingPunct="1">
              <a:spcBef>
                <a:spcPct val="20000"/>
              </a:spcBef>
              <a:buClr>
                <a:srgbClr val="B11738"/>
              </a:buClr>
              <a:buFont typeface="Wingdings" panose="05000000000000000000" pitchFamily="2" charset="2"/>
              <a:buChar char="u"/>
            </a:pPr>
            <a:r>
              <a:rPr lang="en-US" altLang="en-US" b="1">
                <a:latin typeface="Arial" panose="020B0604020202020204" pitchFamily="34" charset="0"/>
              </a:rPr>
              <a:t>Influencers</a:t>
            </a:r>
            <a:br>
              <a:rPr lang="en-US" altLang="en-US" b="1">
                <a:latin typeface="Arial" panose="020B0604020202020204" pitchFamily="34" charset="0"/>
              </a:rPr>
            </a:br>
            <a:endParaRPr lang="en-US" altLang="en-US" sz="1200" b="1">
              <a:latin typeface="Arial" panose="020B0604020202020204" pitchFamily="34" charset="0"/>
            </a:endParaRPr>
          </a:p>
          <a:p>
            <a:pPr eaLnBrk="1" hangingPunct="1">
              <a:spcBef>
                <a:spcPct val="20000"/>
              </a:spcBef>
              <a:buClr>
                <a:srgbClr val="B11738"/>
              </a:buClr>
              <a:buFont typeface="Wingdings" panose="05000000000000000000" pitchFamily="2" charset="2"/>
              <a:buChar char="u"/>
            </a:pPr>
            <a:r>
              <a:rPr lang="en-US" altLang="en-US" b="1">
                <a:latin typeface="Arial" panose="020B0604020202020204" pitchFamily="34" charset="0"/>
              </a:rPr>
              <a:t>Decision Makers</a:t>
            </a:r>
            <a:br>
              <a:rPr lang="en-US" altLang="en-US" b="1">
                <a:latin typeface="Arial" panose="020B0604020202020204" pitchFamily="34" charset="0"/>
              </a:rPr>
            </a:br>
            <a:endParaRPr lang="en-US" altLang="en-US" sz="1200" b="1">
              <a:latin typeface="Arial" panose="020B0604020202020204" pitchFamily="34" charset="0"/>
            </a:endParaRPr>
          </a:p>
          <a:p>
            <a:pPr eaLnBrk="1" hangingPunct="1">
              <a:spcBef>
                <a:spcPct val="20000"/>
              </a:spcBef>
              <a:buClr>
                <a:srgbClr val="B11738"/>
              </a:buClr>
              <a:buFont typeface="Wingdings" panose="05000000000000000000" pitchFamily="2" charset="2"/>
              <a:buChar char="u"/>
            </a:pPr>
            <a:r>
              <a:rPr lang="en-US" altLang="en-US" b="1">
                <a:latin typeface="Arial" panose="020B0604020202020204" pitchFamily="34" charset="0"/>
              </a:rPr>
              <a:t>Purchasers</a:t>
            </a:r>
            <a:br>
              <a:rPr lang="en-US" altLang="en-US" b="1">
                <a:latin typeface="Arial" panose="020B0604020202020204" pitchFamily="34" charset="0"/>
              </a:rPr>
            </a:br>
            <a:endParaRPr lang="en-US" altLang="en-US" sz="1200" b="1">
              <a:latin typeface="Arial" panose="020B0604020202020204" pitchFamily="34" charset="0"/>
            </a:endParaRPr>
          </a:p>
          <a:p>
            <a:pPr eaLnBrk="1" hangingPunct="1">
              <a:spcBef>
                <a:spcPct val="20000"/>
              </a:spcBef>
              <a:buClr>
                <a:srgbClr val="B11738"/>
              </a:buClr>
              <a:buFont typeface="Wingdings" panose="05000000000000000000" pitchFamily="2" charset="2"/>
              <a:buChar char="u"/>
            </a:pPr>
            <a:r>
              <a:rPr lang="en-US" altLang="en-US" b="1">
                <a:latin typeface="Arial" panose="020B0604020202020204" pitchFamily="34" charset="0"/>
              </a:rPr>
              <a:t>Consumers</a:t>
            </a:r>
          </a:p>
        </p:txBody>
      </p:sp>
      <p:sp>
        <p:nvSpPr>
          <p:cNvPr id="45061" name="Rectangle 7">
            <a:extLst>
              <a:ext uri="{FF2B5EF4-FFF2-40B4-BE49-F238E27FC236}">
                <a16:creationId xmlns:a16="http://schemas.microsoft.com/office/drawing/2014/main" id="{966930F3-14C0-43DB-B017-C2C006ED6252}"/>
              </a:ext>
            </a:extLst>
          </p:cNvPr>
          <p:cNvSpPr>
            <a:spLocks noChangeArrowheads="1"/>
          </p:cNvSpPr>
          <p:nvPr/>
        </p:nvSpPr>
        <p:spPr bwMode="auto">
          <a:xfrm>
            <a:off x="3048001" y="1752600"/>
            <a:ext cx="6397625" cy="979488"/>
          </a:xfrm>
          <a:prstGeom prst="rect">
            <a:avLst/>
          </a:prstGeom>
          <a:solidFill>
            <a:srgbClr val="B11738"/>
          </a:solidFill>
          <a:ln w="25400">
            <a:solidFill>
              <a:srgbClr val="B11738"/>
            </a:solidFill>
            <a:miter lim="800000"/>
            <a:headEnd/>
            <a:tailEnd/>
          </a:ln>
        </p:spPr>
        <p:txBody>
          <a:bodyPr lIns="90488" tIns="44450" rIns="90488" bIns="44450" anchor="ctr" anchorCtr="1"/>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spcBef>
                <a:spcPct val="50000"/>
              </a:spcBef>
            </a:pPr>
            <a:r>
              <a:rPr lang="en-US" altLang="en-US" b="1">
                <a:solidFill>
                  <a:schemeClr val="bg1"/>
                </a:solidFill>
                <a:latin typeface="Arial" panose="020B0604020202020204" pitchFamily="34" charset="0"/>
              </a:rPr>
              <a:t>Purchase Process Roles in the Family</a:t>
            </a:r>
          </a:p>
        </p:txBody>
      </p:sp>
      <p:pic>
        <p:nvPicPr>
          <p:cNvPr id="45062" name="Picture 14" descr="MPj03863910000[1]">
            <a:extLst>
              <a:ext uri="{FF2B5EF4-FFF2-40B4-BE49-F238E27FC236}">
                <a16:creationId xmlns:a16="http://schemas.microsoft.com/office/drawing/2014/main" id="{DD8A4C8E-E6BF-45E4-9F86-5CFFB2117C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124201"/>
            <a:ext cx="29845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D03AA6C8-C45E-4293-8700-C4FC84B80B8A}"/>
              </a:ext>
            </a:extLst>
          </p:cNvPr>
          <p:cNvSpPr>
            <a:spLocks noChangeArrowheads="1"/>
          </p:cNvSpPr>
          <p:nvPr/>
        </p:nvSpPr>
        <p:spPr bwMode="auto">
          <a:xfrm>
            <a:off x="2743200" y="457200"/>
            <a:ext cx="7924800" cy="990600"/>
          </a:xfrm>
          <a:prstGeom prst="rect">
            <a:avLst/>
          </a:prstGeom>
          <a:solidFill>
            <a:srgbClr val="A0CA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47107" name="AutoShape 3">
            <a:extLst>
              <a:ext uri="{FF2B5EF4-FFF2-40B4-BE49-F238E27FC236}">
                <a16:creationId xmlns:a16="http://schemas.microsoft.com/office/drawing/2014/main" id="{02A757BF-BA3C-4297-9E11-1AC29522B463}"/>
              </a:ext>
            </a:extLst>
          </p:cNvPr>
          <p:cNvSpPr>
            <a:spLocks noChangeArrowheads="1"/>
          </p:cNvSpPr>
          <p:nvPr/>
        </p:nvSpPr>
        <p:spPr bwMode="auto">
          <a:xfrm>
            <a:off x="3657600" y="2057400"/>
            <a:ext cx="4800600" cy="3429000"/>
          </a:xfrm>
          <a:prstGeom prst="roundRect">
            <a:avLst>
              <a:gd name="adj" fmla="val 16667"/>
            </a:avLst>
          </a:prstGeom>
          <a:solidFill>
            <a:srgbClr val="FFFFFF"/>
          </a:solidFill>
          <a:ln w="9525">
            <a:solidFill>
              <a:srgbClr val="DD8401"/>
            </a:solidFill>
            <a:round/>
            <a:headEnd/>
            <a:tailEnd/>
          </a:ln>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3200" b="1">
                <a:latin typeface="Arial" panose="020B0604020202020204" pitchFamily="34" charset="0"/>
              </a:rPr>
              <a:t>Identify and understand the individual factors that affect consumer buying decisions</a:t>
            </a:r>
          </a:p>
        </p:txBody>
      </p:sp>
      <p:sp>
        <p:nvSpPr>
          <p:cNvPr id="432132" name="Rectangle 4">
            <a:extLst>
              <a:ext uri="{FF2B5EF4-FFF2-40B4-BE49-F238E27FC236}">
                <a16:creationId xmlns:a16="http://schemas.microsoft.com/office/drawing/2014/main" id="{B459008F-240C-4897-B222-31B6259A5224}"/>
              </a:ext>
            </a:extLst>
          </p:cNvPr>
          <p:cNvSpPr>
            <a:spLocks noGrp="1" noChangeArrowheads="1"/>
          </p:cNvSpPr>
          <p:nvPr>
            <p:ph type="title"/>
          </p:nvPr>
        </p:nvSpPr>
        <p:spPr>
          <a:xfrm>
            <a:off x="1524000" y="381000"/>
            <a:ext cx="9144000" cy="1143000"/>
          </a:xfrm>
        </p:spPr>
        <p:txBody>
          <a:bodyPr/>
          <a:lstStyle/>
          <a:p>
            <a:pPr eaLnBrk="1" hangingPunct="1">
              <a:defRPr/>
            </a:pPr>
            <a:r>
              <a:rPr lang="en-US" sz="3200">
                <a:effectLst>
                  <a:outerShdw blurRad="38100" dist="38100" dir="2700000" algn="tl">
                    <a:srgbClr val="FFFFFF"/>
                  </a:outerShdw>
                </a:effectLst>
                <a:latin typeface="Arial Black" pitchFamily="34" charset="0"/>
              </a:rPr>
              <a:t>Individual Influences on</a:t>
            </a:r>
            <a:br>
              <a:rPr lang="en-US" sz="3200">
                <a:effectLst>
                  <a:outerShdw blurRad="38100" dist="38100" dir="2700000" algn="tl">
                    <a:srgbClr val="FFFFFF"/>
                  </a:outerShdw>
                </a:effectLst>
                <a:latin typeface="Arial Black" pitchFamily="34" charset="0"/>
              </a:rPr>
            </a:br>
            <a:r>
              <a:rPr lang="en-US" sz="3200">
                <a:effectLst>
                  <a:outerShdw blurRad="38100" dist="38100" dir="2700000" algn="tl">
                    <a:srgbClr val="FFFFFF"/>
                  </a:outerShdw>
                </a:effectLst>
                <a:latin typeface="Arial Black" pitchFamily="34" charset="0"/>
              </a:rPr>
              <a:t>Consumer Buying Decisions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0">
            <a:extLst>
              <a:ext uri="{FF2B5EF4-FFF2-40B4-BE49-F238E27FC236}">
                <a16:creationId xmlns:a16="http://schemas.microsoft.com/office/drawing/2014/main" id="{3FECA596-2B02-46B2-972E-04B97035FA78}"/>
              </a:ext>
            </a:extLst>
          </p:cNvPr>
          <p:cNvSpPr>
            <a:spLocks noChangeArrowheads="1"/>
          </p:cNvSpPr>
          <p:nvPr/>
        </p:nvSpPr>
        <p:spPr bwMode="auto">
          <a:xfrm>
            <a:off x="1524000" y="381000"/>
            <a:ext cx="9144000" cy="1447800"/>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3600">
                <a:solidFill>
                  <a:schemeClr val="bg1"/>
                </a:solidFill>
                <a:latin typeface="Arial Black" panose="020B0A04020102020204" pitchFamily="34" charset="0"/>
              </a:rPr>
              <a:t>Individual Influences</a:t>
            </a:r>
          </a:p>
        </p:txBody>
      </p:sp>
      <p:grpSp>
        <p:nvGrpSpPr>
          <p:cNvPr id="49155" name="Group 32">
            <a:extLst>
              <a:ext uri="{FF2B5EF4-FFF2-40B4-BE49-F238E27FC236}">
                <a16:creationId xmlns:a16="http://schemas.microsoft.com/office/drawing/2014/main" id="{19E57F8F-D108-4F00-8160-A3B918EFDB2D}"/>
              </a:ext>
            </a:extLst>
          </p:cNvPr>
          <p:cNvGrpSpPr>
            <a:grpSpLocks/>
          </p:cNvGrpSpPr>
          <p:nvPr/>
        </p:nvGrpSpPr>
        <p:grpSpPr bwMode="auto">
          <a:xfrm>
            <a:off x="2362200" y="3505200"/>
            <a:ext cx="7467600" cy="1042988"/>
            <a:chOff x="444" y="2223"/>
            <a:chExt cx="5112" cy="657"/>
          </a:xfrm>
        </p:grpSpPr>
        <p:sp>
          <p:nvSpPr>
            <p:cNvPr id="49159" name="Rectangle 33">
              <a:extLst>
                <a:ext uri="{FF2B5EF4-FFF2-40B4-BE49-F238E27FC236}">
                  <a16:creationId xmlns:a16="http://schemas.microsoft.com/office/drawing/2014/main" id="{A5216E38-AE55-44D8-87AA-ED9A130FE1E8}"/>
                </a:ext>
              </a:extLst>
            </p:cNvPr>
            <p:cNvSpPr>
              <a:spLocks noChangeArrowheads="1"/>
            </p:cNvSpPr>
            <p:nvPr/>
          </p:nvSpPr>
          <p:spPr bwMode="auto">
            <a:xfrm>
              <a:off x="444" y="2223"/>
              <a:ext cx="1620" cy="657"/>
            </a:xfrm>
            <a:prstGeom prst="rect">
              <a:avLst/>
            </a:prstGeom>
            <a:solidFill>
              <a:srgbClr val="F2B24A"/>
            </a:solidFill>
            <a:ln>
              <a:noFill/>
            </a:ln>
            <a:effectLst>
              <a:outerShdw dist="89803"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82550" tIns="41275" rIns="82550" bIns="41275" anchor="ctr"/>
            <a:lstStyle>
              <a:lvl1pPr defTabSz="739775">
                <a:defRPr sz="2400">
                  <a:solidFill>
                    <a:schemeClr val="tx1"/>
                  </a:solidFill>
                  <a:latin typeface="Times" panose="02020603050405020304" pitchFamily="18" charset="0"/>
                </a:defRPr>
              </a:lvl1pPr>
              <a:lvl2pPr marL="742950" indent="-285750" defTabSz="739775">
                <a:defRPr sz="2400">
                  <a:solidFill>
                    <a:schemeClr val="tx1"/>
                  </a:solidFill>
                  <a:latin typeface="Times" panose="02020603050405020304" pitchFamily="18" charset="0"/>
                </a:defRPr>
              </a:lvl2pPr>
              <a:lvl3pPr marL="1143000" indent="-228600" defTabSz="739775">
                <a:defRPr sz="2400">
                  <a:solidFill>
                    <a:schemeClr val="tx1"/>
                  </a:solidFill>
                  <a:latin typeface="Times" panose="02020603050405020304" pitchFamily="18" charset="0"/>
                </a:defRPr>
              </a:lvl3pPr>
              <a:lvl4pPr marL="1600200" indent="-228600" defTabSz="739775">
                <a:defRPr sz="2400">
                  <a:solidFill>
                    <a:schemeClr val="tx1"/>
                  </a:solidFill>
                  <a:latin typeface="Times" panose="02020603050405020304" pitchFamily="18" charset="0"/>
                </a:defRPr>
              </a:lvl4pPr>
              <a:lvl5pPr marL="2057400" indent="-228600" defTabSz="739775">
                <a:defRPr sz="2400">
                  <a:solidFill>
                    <a:schemeClr val="tx1"/>
                  </a:solidFill>
                  <a:latin typeface="Times" panose="02020603050405020304" pitchFamily="18" charset="0"/>
                </a:defRPr>
              </a:lvl5pPr>
              <a:lvl6pPr marL="2514600" indent="-228600" defTabSz="739775"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739775"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739775"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739775"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90000"/>
                </a:lnSpc>
              </a:pPr>
              <a:r>
                <a:rPr lang="en-US" altLang="en-US" sz="2200" b="1">
                  <a:solidFill>
                    <a:srgbClr val="000000"/>
                  </a:solidFill>
                  <a:latin typeface="Arial" panose="020B0604020202020204" pitchFamily="34" charset="0"/>
                </a:rPr>
                <a:t>Gender</a:t>
              </a:r>
            </a:p>
          </p:txBody>
        </p:sp>
        <p:sp>
          <p:nvSpPr>
            <p:cNvPr id="49160" name="Rectangle 34">
              <a:extLst>
                <a:ext uri="{FF2B5EF4-FFF2-40B4-BE49-F238E27FC236}">
                  <a16:creationId xmlns:a16="http://schemas.microsoft.com/office/drawing/2014/main" id="{805D785B-864F-40A7-B763-CE0199D93670}"/>
                </a:ext>
              </a:extLst>
            </p:cNvPr>
            <p:cNvSpPr>
              <a:spLocks noChangeArrowheads="1"/>
            </p:cNvSpPr>
            <p:nvPr/>
          </p:nvSpPr>
          <p:spPr bwMode="auto">
            <a:xfrm>
              <a:off x="2196" y="2223"/>
              <a:ext cx="1620" cy="657"/>
            </a:xfrm>
            <a:prstGeom prst="rect">
              <a:avLst/>
            </a:prstGeom>
            <a:solidFill>
              <a:srgbClr val="A0CA42"/>
            </a:solidFill>
            <a:ln>
              <a:noFill/>
            </a:ln>
            <a:effectLst>
              <a:outerShdw dist="89803"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82550" tIns="41275" rIns="82550" bIns="41275" anchor="ctr"/>
            <a:lstStyle>
              <a:lvl1pPr defTabSz="739775">
                <a:defRPr sz="2400">
                  <a:solidFill>
                    <a:schemeClr val="tx1"/>
                  </a:solidFill>
                  <a:latin typeface="Times" panose="02020603050405020304" pitchFamily="18" charset="0"/>
                </a:defRPr>
              </a:lvl1pPr>
              <a:lvl2pPr marL="742950" indent="-285750" defTabSz="739775">
                <a:defRPr sz="2400">
                  <a:solidFill>
                    <a:schemeClr val="tx1"/>
                  </a:solidFill>
                  <a:latin typeface="Times" panose="02020603050405020304" pitchFamily="18" charset="0"/>
                </a:defRPr>
              </a:lvl2pPr>
              <a:lvl3pPr marL="1143000" indent="-228600" defTabSz="739775">
                <a:defRPr sz="2400">
                  <a:solidFill>
                    <a:schemeClr val="tx1"/>
                  </a:solidFill>
                  <a:latin typeface="Times" panose="02020603050405020304" pitchFamily="18" charset="0"/>
                </a:defRPr>
              </a:lvl3pPr>
              <a:lvl4pPr marL="1600200" indent="-228600" defTabSz="739775">
                <a:defRPr sz="2400">
                  <a:solidFill>
                    <a:schemeClr val="tx1"/>
                  </a:solidFill>
                  <a:latin typeface="Times" panose="02020603050405020304" pitchFamily="18" charset="0"/>
                </a:defRPr>
              </a:lvl4pPr>
              <a:lvl5pPr marL="2057400" indent="-228600" defTabSz="739775">
                <a:defRPr sz="2400">
                  <a:solidFill>
                    <a:schemeClr val="tx1"/>
                  </a:solidFill>
                  <a:latin typeface="Times" panose="02020603050405020304" pitchFamily="18" charset="0"/>
                </a:defRPr>
              </a:lvl5pPr>
              <a:lvl6pPr marL="2514600" indent="-228600" defTabSz="739775"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739775"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739775"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739775"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90000"/>
                </a:lnSpc>
              </a:pPr>
              <a:r>
                <a:rPr lang="en-US" altLang="en-US" sz="2200" b="1">
                  <a:solidFill>
                    <a:srgbClr val="000000"/>
                  </a:solidFill>
                  <a:latin typeface="Arial" panose="020B0604020202020204" pitchFamily="34" charset="0"/>
                </a:rPr>
                <a:t>Age </a:t>
              </a:r>
              <a:br>
                <a:rPr lang="en-US" altLang="en-US" sz="2200" b="1">
                  <a:solidFill>
                    <a:srgbClr val="000000"/>
                  </a:solidFill>
                  <a:latin typeface="Arial" panose="020B0604020202020204" pitchFamily="34" charset="0"/>
                </a:rPr>
              </a:br>
              <a:r>
                <a:rPr lang="en-US" altLang="en-US" sz="2200" b="1">
                  <a:solidFill>
                    <a:srgbClr val="000000"/>
                  </a:solidFill>
                  <a:latin typeface="Arial" panose="020B0604020202020204" pitchFamily="34" charset="0"/>
                </a:rPr>
                <a:t>Life Cycle</a:t>
              </a:r>
            </a:p>
          </p:txBody>
        </p:sp>
        <p:sp>
          <p:nvSpPr>
            <p:cNvPr id="49161" name="Rectangle 35">
              <a:extLst>
                <a:ext uri="{FF2B5EF4-FFF2-40B4-BE49-F238E27FC236}">
                  <a16:creationId xmlns:a16="http://schemas.microsoft.com/office/drawing/2014/main" id="{79820CE7-6190-4BF7-A08D-B07EAFC9CC29}"/>
                </a:ext>
              </a:extLst>
            </p:cNvPr>
            <p:cNvSpPr>
              <a:spLocks noChangeArrowheads="1"/>
            </p:cNvSpPr>
            <p:nvPr/>
          </p:nvSpPr>
          <p:spPr bwMode="auto">
            <a:xfrm>
              <a:off x="3936" y="2223"/>
              <a:ext cx="1620" cy="657"/>
            </a:xfrm>
            <a:prstGeom prst="rect">
              <a:avLst/>
            </a:prstGeom>
            <a:solidFill>
              <a:srgbClr val="99CCFF"/>
            </a:solidFill>
            <a:ln>
              <a:noFill/>
            </a:ln>
            <a:effectLst>
              <a:outerShdw dist="89803"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82550" tIns="41275" rIns="82550" bIns="41275" anchor="ctr"/>
            <a:lstStyle>
              <a:lvl1pPr defTabSz="739775">
                <a:defRPr sz="2400">
                  <a:solidFill>
                    <a:schemeClr val="tx1"/>
                  </a:solidFill>
                  <a:latin typeface="Times" panose="02020603050405020304" pitchFamily="18" charset="0"/>
                </a:defRPr>
              </a:lvl1pPr>
              <a:lvl2pPr marL="742950" indent="-285750" defTabSz="739775">
                <a:defRPr sz="2400">
                  <a:solidFill>
                    <a:schemeClr val="tx1"/>
                  </a:solidFill>
                  <a:latin typeface="Times" panose="02020603050405020304" pitchFamily="18" charset="0"/>
                </a:defRPr>
              </a:lvl2pPr>
              <a:lvl3pPr marL="1143000" indent="-228600" defTabSz="739775">
                <a:defRPr sz="2400">
                  <a:solidFill>
                    <a:schemeClr val="tx1"/>
                  </a:solidFill>
                  <a:latin typeface="Times" panose="02020603050405020304" pitchFamily="18" charset="0"/>
                </a:defRPr>
              </a:lvl3pPr>
              <a:lvl4pPr marL="1600200" indent="-228600" defTabSz="739775">
                <a:defRPr sz="2400">
                  <a:solidFill>
                    <a:schemeClr val="tx1"/>
                  </a:solidFill>
                  <a:latin typeface="Times" panose="02020603050405020304" pitchFamily="18" charset="0"/>
                </a:defRPr>
              </a:lvl4pPr>
              <a:lvl5pPr marL="2057400" indent="-228600" defTabSz="739775">
                <a:defRPr sz="2400">
                  <a:solidFill>
                    <a:schemeClr val="tx1"/>
                  </a:solidFill>
                  <a:latin typeface="Times" panose="02020603050405020304" pitchFamily="18" charset="0"/>
                </a:defRPr>
              </a:lvl5pPr>
              <a:lvl6pPr marL="2514600" indent="-228600" defTabSz="739775"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739775"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739775"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739775"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90000"/>
                </a:lnSpc>
              </a:pPr>
              <a:r>
                <a:rPr lang="en-US" altLang="en-US" sz="2200" b="1">
                  <a:solidFill>
                    <a:srgbClr val="000000"/>
                  </a:solidFill>
                  <a:latin typeface="Arial" panose="020B0604020202020204" pitchFamily="34" charset="0"/>
                </a:rPr>
                <a:t>Personality</a:t>
              </a:r>
            </a:p>
            <a:p>
              <a:pPr algn="ctr">
                <a:lnSpc>
                  <a:spcPct val="90000"/>
                </a:lnSpc>
              </a:pPr>
              <a:r>
                <a:rPr lang="en-US" altLang="en-US" sz="2200" b="1">
                  <a:solidFill>
                    <a:srgbClr val="000000"/>
                  </a:solidFill>
                  <a:latin typeface="Arial" panose="020B0604020202020204" pitchFamily="34" charset="0"/>
                </a:rPr>
                <a:t>Self-Concept Lifestyle</a:t>
              </a:r>
            </a:p>
          </p:txBody>
        </p:sp>
      </p:grpSp>
      <p:pic>
        <p:nvPicPr>
          <p:cNvPr id="49156" name="Picture 36" descr="MCj03291590000[1]">
            <a:extLst>
              <a:ext uri="{FF2B5EF4-FFF2-40B4-BE49-F238E27FC236}">
                <a16:creationId xmlns:a16="http://schemas.microsoft.com/office/drawing/2014/main" id="{DD6345D1-EE47-4223-92A9-44CFE67010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819401"/>
            <a:ext cx="1524000"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37" descr="MCDD01452_0000[1]">
            <a:extLst>
              <a:ext uri="{FF2B5EF4-FFF2-40B4-BE49-F238E27FC236}">
                <a16:creationId xmlns:a16="http://schemas.microsoft.com/office/drawing/2014/main" id="{33CED0BC-21A6-468D-B9D7-DAD3CBC3F5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343401"/>
            <a:ext cx="8382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40" descr="MCj03233750000[1]">
            <a:extLst>
              <a:ext uri="{FF2B5EF4-FFF2-40B4-BE49-F238E27FC236}">
                <a16:creationId xmlns:a16="http://schemas.microsoft.com/office/drawing/2014/main" id="{04D8433B-10ED-4BF2-887B-1FF29422D6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2293938"/>
            <a:ext cx="1524000"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040EE374-3BA8-4546-BDFF-C04B5497F000}"/>
              </a:ext>
            </a:extLst>
          </p:cNvPr>
          <p:cNvSpPr>
            <a:spLocks noChangeArrowheads="1"/>
          </p:cNvSpPr>
          <p:nvPr/>
        </p:nvSpPr>
        <p:spPr bwMode="auto">
          <a:xfrm>
            <a:off x="2743200" y="457200"/>
            <a:ext cx="7924800" cy="990600"/>
          </a:xfrm>
          <a:prstGeom prst="rect">
            <a:avLst/>
          </a:prstGeom>
          <a:solidFill>
            <a:srgbClr val="A0CA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51203" name="AutoShape 3">
            <a:extLst>
              <a:ext uri="{FF2B5EF4-FFF2-40B4-BE49-F238E27FC236}">
                <a16:creationId xmlns:a16="http://schemas.microsoft.com/office/drawing/2014/main" id="{7BD36188-BF27-49EA-AB32-CCFDB6409CB9}"/>
              </a:ext>
            </a:extLst>
          </p:cNvPr>
          <p:cNvSpPr>
            <a:spLocks noChangeArrowheads="1"/>
          </p:cNvSpPr>
          <p:nvPr/>
        </p:nvSpPr>
        <p:spPr bwMode="auto">
          <a:xfrm>
            <a:off x="3657600" y="2057400"/>
            <a:ext cx="4800600" cy="3429000"/>
          </a:xfrm>
          <a:prstGeom prst="roundRect">
            <a:avLst>
              <a:gd name="adj" fmla="val 16667"/>
            </a:avLst>
          </a:prstGeom>
          <a:solidFill>
            <a:srgbClr val="FFFFFF"/>
          </a:solidFill>
          <a:ln w="9525">
            <a:solidFill>
              <a:srgbClr val="DD8401"/>
            </a:solidFill>
            <a:round/>
            <a:headEnd/>
            <a:tailEnd/>
          </a:ln>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3200" b="1">
                <a:latin typeface="Arial" panose="020B0604020202020204" pitchFamily="34" charset="0"/>
              </a:rPr>
              <a:t>Identify and understand the psychological factors that affect consumer buying decisions</a:t>
            </a:r>
          </a:p>
        </p:txBody>
      </p:sp>
      <p:sp>
        <p:nvSpPr>
          <p:cNvPr id="534532" name="Rectangle 4">
            <a:extLst>
              <a:ext uri="{FF2B5EF4-FFF2-40B4-BE49-F238E27FC236}">
                <a16:creationId xmlns:a16="http://schemas.microsoft.com/office/drawing/2014/main" id="{8BAAE79F-B99D-4901-AA62-B64201585655}"/>
              </a:ext>
            </a:extLst>
          </p:cNvPr>
          <p:cNvSpPr>
            <a:spLocks noGrp="1" noChangeArrowheads="1"/>
          </p:cNvSpPr>
          <p:nvPr>
            <p:ph type="title"/>
          </p:nvPr>
        </p:nvSpPr>
        <p:spPr>
          <a:xfrm>
            <a:off x="1524000" y="381000"/>
            <a:ext cx="9144000" cy="1143000"/>
          </a:xfrm>
        </p:spPr>
        <p:txBody>
          <a:bodyPr/>
          <a:lstStyle/>
          <a:p>
            <a:pPr eaLnBrk="1" hangingPunct="1">
              <a:defRPr/>
            </a:pPr>
            <a:r>
              <a:rPr lang="en-US" sz="3200">
                <a:effectLst>
                  <a:outerShdw blurRad="38100" dist="38100" dir="2700000" algn="tl">
                    <a:srgbClr val="FFFFFF"/>
                  </a:outerShdw>
                </a:effectLst>
                <a:latin typeface="Arial Black" pitchFamily="34" charset="0"/>
              </a:rPr>
              <a:t>Psychological Influences on</a:t>
            </a:r>
            <a:br>
              <a:rPr lang="en-US" sz="3200">
                <a:effectLst>
                  <a:outerShdw blurRad="38100" dist="38100" dir="2700000" algn="tl">
                    <a:srgbClr val="FFFFFF"/>
                  </a:outerShdw>
                </a:effectLst>
                <a:latin typeface="Arial Black" pitchFamily="34" charset="0"/>
              </a:rPr>
            </a:br>
            <a:r>
              <a:rPr lang="en-US" sz="3200">
                <a:effectLst>
                  <a:outerShdw blurRad="38100" dist="38100" dir="2700000" algn="tl">
                    <a:srgbClr val="FFFFFF"/>
                  </a:outerShdw>
                </a:effectLst>
                <a:latin typeface="Arial Black" pitchFamily="34" charset="0"/>
              </a:rPr>
              <a:t>Consumer Buying Decisions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Oval 2">
            <a:extLst>
              <a:ext uri="{FF2B5EF4-FFF2-40B4-BE49-F238E27FC236}">
                <a16:creationId xmlns:a16="http://schemas.microsoft.com/office/drawing/2014/main" id="{ED7CDC54-DFC8-499D-B460-7717C4AFAAF6}"/>
              </a:ext>
            </a:extLst>
          </p:cNvPr>
          <p:cNvSpPr>
            <a:spLocks noChangeArrowheads="1"/>
          </p:cNvSpPr>
          <p:nvPr/>
        </p:nvSpPr>
        <p:spPr bwMode="auto">
          <a:xfrm>
            <a:off x="2438400" y="533400"/>
            <a:ext cx="7239000" cy="1371600"/>
          </a:xfrm>
          <a:prstGeom prst="ellipse">
            <a:avLst/>
          </a:prstGeom>
          <a:solidFill>
            <a:srgbClr val="25714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3000">
                <a:solidFill>
                  <a:schemeClr val="bg1"/>
                </a:solidFill>
                <a:latin typeface="Arial Black" panose="020B0A04020102020204" pitchFamily="34" charset="0"/>
              </a:rPr>
              <a:t>Psychological Influences</a:t>
            </a:r>
          </a:p>
        </p:txBody>
      </p:sp>
      <p:sp>
        <p:nvSpPr>
          <p:cNvPr id="53251" name="Rectangle 20">
            <a:extLst>
              <a:ext uri="{FF2B5EF4-FFF2-40B4-BE49-F238E27FC236}">
                <a16:creationId xmlns:a16="http://schemas.microsoft.com/office/drawing/2014/main" id="{0DB04DE6-7B8F-4DD9-ACDB-D0ED68A849AC}"/>
              </a:ext>
            </a:extLst>
          </p:cNvPr>
          <p:cNvSpPr>
            <a:spLocks noChangeArrowheads="1"/>
          </p:cNvSpPr>
          <p:nvPr/>
        </p:nvSpPr>
        <p:spPr bwMode="auto">
          <a:xfrm>
            <a:off x="4419600" y="2344738"/>
            <a:ext cx="3282950" cy="779462"/>
          </a:xfrm>
          <a:prstGeom prst="rect">
            <a:avLst/>
          </a:prstGeom>
          <a:solidFill>
            <a:srgbClr val="A0CA42"/>
          </a:solidFill>
          <a:ln>
            <a:noFill/>
          </a:ln>
          <a:effectLst>
            <a:outerShdw dist="89803"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b="1">
                <a:solidFill>
                  <a:srgbClr val="000000"/>
                </a:solidFill>
                <a:latin typeface="Arial" panose="020B0604020202020204" pitchFamily="34" charset="0"/>
              </a:rPr>
              <a:t>Perception</a:t>
            </a:r>
          </a:p>
        </p:txBody>
      </p:sp>
      <p:sp>
        <p:nvSpPr>
          <p:cNvPr id="53252" name="Rectangle 21">
            <a:extLst>
              <a:ext uri="{FF2B5EF4-FFF2-40B4-BE49-F238E27FC236}">
                <a16:creationId xmlns:a16="http://schemas.microsoft.com/office/drawing/2014/main" id="{04CB4166-F9A8-4EFF-A26A-31E203B001F2}"/>
              </a:ext>
            </a:extLst>
          </p:cNvPr>
          <p:cNvSpPr>
            <a:spLocks noChangeArrowheads="1"/>
          </p:cNvSpPr>
          <p:nvPr/>
        </p:nvSpPr>
        <p:spPr bwMode="auto">
          <a:xfrm>
            <a:off x="4425950" y="3276600"/>
            <a:ext cx="3282950" cy="762000"/>
          </a:xfrm>
          <a:prstGeom prst="rect">
            <a:avLst/>
          </a:prstGeom>
          <a:solidFill>
            <a:srgbClr val="F2B24A"/>
          </a:solidFill>
          <a:ln>
            <a:noFill/>
          </a:ln>
          <a:effectLst>
            <a:outerShdw dist="89803" dir="2700000" algn="ctr" rotWithShape="0">
              <a:srgbClr val="5F5F5F"/>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b="1">
                <a:solidFill>
                  <a:srgbClr val="000000"/>
                </a:solidFill>
                <a:latin typeface="Arial" panose="020B0604020202020204" pitchFamily="34" charset="0"/>
              </a:rPr>
              <a:t>Motivation</a:t>
            </a:r>
          </a:p>
        </p:txBody>
      </p:sp>
      <p:sp>
        <p:nvSpPr>
          <p:cNvPr id="53253" name="Rectangle 22">
            <a:extLst>
              <a:ext uri="{FF2B5EF4-FFF2-40B4-BE49-F238E27FC236}">
                <a16:creationId xmlns:a16="http://schemas.microsoft.com/office/drawing/2014/main" id="{E5108D61-F04C-4AF9-A592-1218C21024CD}"/>
              </a:ext>
            </a:extLst>
          </p:cNvPr>
          <p:cNvSpPr>
            <a:spLocks noChangeArrowheads="1"/>
          </p:cNvSpPr>
          <p:nvPr/>
        </p:nvSpPr>
        <p:spPr bwMode="auto">
          <a:xfrm>
            <a:off x="4425950" y="4191000"/>
            <a:ext cx="3282950" cy="762000"/>
          </a:xfrm>
          <a:prstGeom prst="rect">
            <a:avLst/>
          </a:prstGeom>
          <a:solidFill>
            <a:srgbClr val="99CCFF"/>
          </a:solidFill>
          <a:ln>
            <a:noFill/>
          </a:ln>
          <a:effectLst>
            <a:outerShdw dist="89803" dir="2700000" algn="ctr" rotWithShape="0">
              <a:srgbClr val="5F5F5F"/>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b="1">
                <a:solidFill>
                  <a:srgbClr val="000000"/>
                </a:solidFill>
                <a:latin typeface="Arial" panose="020B0604020202020204" pitchFamily="34" charset="0"/>
              </a:rPr>
              <a:t>Learning</a:t>
            </a:r>
          </a:p>
        </p:txBody>
      </p:sp>
      <p:sp>
        <p:nvSpPr>
          <p:cNvPr id="53254" name="Rectangle 23">
            <a:extLst>
              <a:ext uri="{FF2B5EF4-FFF2-40B4-BE49-F238E27FC236}">
                <a16:creationId xmlns:a16="http://schemas.microsoft.com/office/drawing/2014/main" id="{7292504E-9346-4DE3-BFBD-74EDB6F5FBB4}"/>
              </a:ext>
            </a:extLst>
          </p:cNvPr>
          <p:cNvSpPr>
            <a:spLocks noChangeArrowheads="1"/>
          </p:cNvSpPr>
          <p:nvPr/>
        </p:nvSpPr>
        <p:spPr bwMode="auto">
          <a:xfrm>
            <a:off x="4425950" y="5105400"/>
            <a:ext cx="3282950" cy="762000"/>
          </a:xfrm>
          <a:prstGeom prst="rect">
            <a:avLst/>
          </a:prstGeom>
          <a:solidFill>
            <a:srgbClr val="EA8284"/>
          </a:solidFill>
          <a:ln>
            <a:noFill/>
          </a:ln>
          <a:effectLst>
            <a:outerShdw dist="89803" dir="2700000" algn="ctr" rotWithShape="0">
              <a:srgbClr val="5F5F5F"/>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b="1">
                <a:solidFill>
                  <a:srgbClr val="000000"/>
                </a:solidFill>
                <a:latin typeface="Arial" panose="020B0604020202020204" pitchFamily="34" charset="0"/>
              </a:rPr>
              <a:t>Beliefs &amp; Attitudes</a:t>
            </a:r>
          </a:p>
        </p:txBody>
      </p:sp>
      <p:pic>
        <p:nvPicPr>
          <p:cNvPr id="53255" name="Picture 27" descr="MCj02991470000[1]">
            <a:extLst>
              <a:ext uri="{FF2B5EF4-FFF2-40B4-BE49-F238E27FC236}">
                <a16:creationId xmlns:a16="http://schemas.microsoft.com/office/drawing/2014/main" id="{0B54688F-D096-46ED-AAD6-76A3CD9761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1" y="2438401"/>
            <a:ext cx="183356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28" descr="j0304309[1]">
            <a:extLst>
              <a:ext uri="{FF2B5EF4-FFF2-40B4-BE49-F238E27FC236}">
                <a16:creationId xmlns:a16="http://schemas.microsoft.com/office/drawing/2014/main" id="{6DC730B0-BBB9-417F-9F9E-8320150CCD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665538"/>
            <a:ext cx="1131888"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29" descr="j0304335[1]">
            <a:extLst>
              <a:ext uri="{FF2B5EF4-FFF2-40B4-BE49-F238E27FC236}">
                <a16:creationId xmlns:a16="http://schemas.microsoft.com/office/drawing/2014/main" id="{04A53081-B6E1-41D1-BC4A-154380BCAC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4419600"/>
            <a:ext cx="20574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8" name="Picture 30" descr="j0304353[1]">
            <a:extLst>
              <a:ext uri="{FF2B5EF4-FFF2-40B4-BE49-F238E27FC236}">
                <a16:creationId xmlns:a16="http://schemas.microsoft.com/office/drawing/2014/main" id="{9EB80B38-42B6-4D7B-A0C7-0C3403EFF4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1" y="2286001"/>
            <a:ext cx="1825625"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Oval 2">
            <a:extLst>
              <a:ext uri="{FF2B5EF4-FFF2-40B4-BE49-F238E27FC236}">
                <a16:creationId xmlns:a16="http://schemas.microsoft.com/office/drawing/2014/main" id="{A2C226E8-D895-4A0E-8641-00B96BF5E2A0}"/>
              </a:ext>
            </a:extLst>
          </p:cNvPr>
          <p:cNvSpPr>
            <a:spLocks noChangeArrowheads="1"/>
          </p:cNvSpPr>
          <p:nvPr/>
        </p:nvSpPr>
        <p:spPr bwMode="auto">
          <a:xfrm>
            <a:off x="2438400" y="533400"/>
            <a:ext cx="7239000" cy="1371600"/>
          </a:xfrm>
          <a:prstGeom prst="ellipse">
            <a:avLst/>
          </a:prstGeom>
          <a:solidFill>
            <a:srgbClr val="25714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3000">
                <a:solidFill>
                  <a:schemeClr val="bg1"/>
                </a:solidFill>
                <a:latin typeface="Arial Black" panose="020B0A04020102020204" pitchFamily="34" charset="0"/>
              </a:rPr>
              <a:t>Perception </a:t>
            </a:r>
          </a:p>
        </p:txBody>
      </p:sp>
      <p:grpSp>
        <p:nvGrpSpPr>
          <p:cNvPr id="55299" name="Group 19">
            <a:extLst>
              <a:ext uri="{FF2B5EF4-FFF2-40B4-BE49-F238E27FC236}">
                <a16:creationId xmlns:a16="http://schemas.microsoft.com/office/drawing/2014/main" id="{693478B1-3936-46F6-A2FA-4FCD1523773C}"/>
              </a:ext>
            </a:extLst>
          </p:cNvPr>
          <p:cNvGrpSpPr>
            <a:grpSpLocks/>
          </p:cNvGrpSpPr>
          <p:nvPr/>
        </p:nvGrpSpPr>
        <p:grpSpPr bwMode="auto">
          <a:xfrm>
            <a:off x="3352800" y="3733800"/>
            <a:ext cx="5334000" cy="1981200"/>
            <a:chOff x="1632" y="2208"/>
            <a:chExt cx="3360" cy="1248"/>
          </a:xfrm>
        </p:grpSpPr>
        <p:sp>
          <p:nvSpPr>
            <p:cNvPr id="55302" name="Rectangle 16">
              <a:extLst>
                <a:ext uri="{FF2B5EF4-FFF2-40B4-BE49-F238E27FC236}">
                  <a16:creationId xmlns:a16="http://schemas.microsoft.com/office/drawing/2014/main" id="{19CD7805-B9A1-467F-A12A-74D0D7ADC779}"/>
                </a:ext>
              </a:extLst>
            </p:cNvPr>
            <p:cNvSpPr>
              <a:spLocks noChangeArrowheads="1"/>
            </p:cNvSpPr>
            <p:nvPr/>
          </p:nvSpPr>
          <p:spPr bwMode="auto">
            <a:xfrm>
              <a:off x="1632" y="2208"/>
              <a:ext cx="3360" cy="1248"/>
            </a:xfrm>
            <a:prstGeom prst="rect">
              <a:avLst/>
            </a:prstGeom>
            <a:solidFill>
              <a:srgbClr val="FFFF99"/>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n-US" altLang="en-US" b="1">
                <a:latin typeface="Arial" panose="020B0604020202020204" pitchFamily="34" charset="0"/>
              </a:endParaRPr>
            </a:p>
          </p:txBody>
        </p:sp>
        <p:sp>
          <p:nvSpPr>
            <p:cNvPr id="55303" name="Rectangle 17">
              <a:extLst>
                <a:ext uri="{FF2B5EF4-FFF2-40B4-BE49-F238E27FC236}">
                  <a16:creationId xmlns:a16="http://schemas.microsoft.com/office/drawing/2014/main" id="{A5D35E49-95A9-42F8-96FC-62AF57476884}"/>
                </a:ext>
              </a:extLst>
            </p:cNvPr>
            <p:cNvSpPr>
              <a:spLocks noChangeArrowheads="1"/>
            </p:cNvSpPr>
            <p:nvPr/>
          </p:nvSpPr>
          <p:spPr bwMode="auto">
            <a:xfrm>
              <a:off x="1824" y="2448"/>
              <a:ext cx="2976"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20000"/>
                </a:lnSpc>
                <a:spcBef>
                  <a:spcPct val="20000"/>
                </a:spcBef>
                <a:buClr>
                  <a:schemeClr val="folHlink"/>
                </a:buClr>
                <a:buSzPct val="80000"/>
                <a:buFont typeface="Wingdings" panose="05000000000000000000" pitchFamily="2" charset="2"/>
                <a:buNone/>
              </a:pPr>
              <a:r>
                <a:rPr lang="en-US" altLang="en-US" sz="2100" b="1">
                  <a:latin typeface="Arial" panose="020B0604020202020204" pitchFamily="34" charset="0"/>
                </a:rPr>
                <a:t>Process by which people select, organize, and interpret stimuli into a meaningful and coherent picture.</a:t>
              </a:r>
            </a:p>
          </p:txBody>
        </p:sp>
      </p:grpSp>
      <p:sp>
        <p:nvSpPr>
          <p:cNvPr id="55300" name="Rectangle 14">
            <a:extLst>
              <a:ext uri="{FF2B5EF4-FFF2-40B4-BE49-F238E27FC236}">
                <a16:creationId xmlns:a16="http://schemas.microsoft.com/office/drawing/2014/main" id="{F5675245-D502-4592-A5A4-6EE84ADC3675}"/>
              </a:ext>
            </a:extLst>
          </p:cNvPr>
          <p:cNvSpPr>
            <a:spLocks noChangeArrowheads="1"/>
          </p:cNvSpPr>
          <p:nvPr/>
        </p:nvSpPr>
        <p:spPr bwMode="auto">
          <a:xfrm>
            <a:off x="2743200" y="2438400"/>
            <a:ext cx="2362200" cy="1371600"/>
          </a:xfrm>
          <a:prstGeom prst="rect">
            <a:avLst/>
          </a:prstGeom>
          <a:solidFill>
            <a:srgbClr val="A0CA42"/>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b="1">
                <a:solidFill>
                  <a:schemeClr val="tx2"/>
                </a:solidFill>
                <a:latin typeface="Arial" panose="020B0604020202020204" pitchFamily="34" charset="0"/>
              </a:rPr>
              <a:t>Perception</a:t>
            </a:r>
          </a:p>
        </p:txBody>
      </p:sp>
      <p:pic>
        <p:nvPicPr>
          <p:cNvPr id="55301" name="Picture 23" descr="MCj02317850000[1]">
            <a:extLst>
              <a:ext uri="{FF2B5EF4-FFF2-40B4-BE49-F238E27FC236}">
                <a16:creationId xmlns:a16="http://schemas.microsoft.com/office/drawing/2014/main" id="{8A8A4C77-420E-4480-9805-681B0FE6B5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209800"/>
            <a:ext cx="2890838"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9">
            <a:extLst>
              <a:ext uri="{FF2B5EF4-FFF2-40B4-BE49-F238E27FC236}">
                <a16:creationId xmlns:a16="http://schemas.microsoft.com/office/drawing/2014/main" id="{BF8EDA28-1BAD-435D-9624-DC838E1547F8}"/>
              </a:ext>
            </a:extLst>
          </p:cNvPr>
          <p:cNvSpPr>
            <a:spLocks noChangeArrowheads="1"/>
          </p:cNvSpPr>
          <p:nvPr/>
        </p:nvSpPr>
        <p:spPr bwMode="auto">
          <a:xfrm>
            <a:off x="1828800" y="227014"/>
            <a:ext cx="8534400" cy="839787"/>
          </a:xfrm>
          <a:prstGeom prst="roundRect">
            <a:avLst>
              <a:gd name="adj" fmla="val 16667"/>
            </a:avLst>
          </a:prstGeom>
          <a:solidFill>
            <a:srgbClr val="FFF6E1"/>
          </a:solidFill>
          <a:ln w="38100">
            <a:solidFill>
              <a:srgbClr val="E4B900"/>
            </a:solidFill>
            <a:round/>
            <a:headEnd/>
            <a:tailEnd/>
          </a:ln>
        </p:spPr>
        <p:txBody>
          <a:bodyPr anchor="ctr" anchorCtr="1"/>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endParaRPr lang="en-US" altLang="en-US" sz="2800" b="1">
              <a:solidFill>
                <a:srgbClr val="CC3300"/>
              </a:solidFill>
              <a:latin typeface="Arial" panose="020B0604020202020204" pitchFamily="34" charset="0"/>
            </a:endParaRPr>
          </a:p>
        </p:txBody>
      </p:sp>
      <p:sp>
        <p:nvSpPr>
          <p:cNvPr id="4099" name="Rectangle 25">
            <a:hlinkClick r:id="" action="ppaction://noaction"/>
            <a:extLst>
              <a:ext uri="{FF2B5EF4-FFF2-40B4-BE49-F238E27FC236}">
                <a16:creationId xmlns:a16="http://schemas.microsoft.com/office/drawing/2014/main" id="{FF9924FC-8EF2-437B-A68E-CE79D3DB9861}"/>
              </a:ext>
            </a:extLst>
          </p:cNvPr>
          <p:cNvSpPr>
            <a:spLocks noChangeArrowheads="1"/>
          </p:cNvSpPr>
          <p:nvPr/>
        </p:nvSpPr>
        <p:spPr bwMode="auto">
          <a:xfrm>
            <a:off x="2133601" y="381000"/>
            <a:ext cx="7769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lnSpc>
                <a:spcPct val="90000"/>
              </a:lnSpc>
              <a:spcBef>
                <a:spcPct val="20000"/>
              </a:spcBef>
              <a:buClr>
                <a:srgbClr val="CC3300"/>
              </a:buClr>
            </a:pPr>
            <a:r>
              <a:rPr lang="en-US" altLang="en-US" sz="4000" b="1">
                <a:solidFill>
                  <a:srgbClr val="0066FF"/>
                </a:solidFill>
                <a:latin typeface="Times New Roman" panose="02020603050405020304" pitchFamily="18" charset="0"/>
              </a:rPr>
              <a:t>Consumer Behavior</a:t>
            </a:r>
            <a:endParaRPr lang="en-US" altLang="en-US" sz="4000" b="1">
              <a:latin typeface="Times New Roman" panose="02020603050405020304" pitchFamily="18" charset="0"/>
            </a:endParaRPr>
          </a:p>
        </p:txBody>
      </p:sp>
      <p:pic>
        <p:nvPicPr>
          <p:cNvPr id="4100" name="Picture 51" descr="j0406212">
            <a:extLst>
              <a:ext uri="{FF2B5EF4-FFF2-40B4-BE49-F238E27FC236}">
                <a16:creationId xmlns:a16="http://schemas.microsoft.com/office/drawing/2014/main" id="{8945B65F-625F-4044-8128-6706500F0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657601"/>
            <a:ext cx="3657600" cy="29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52">
            <a:extLst>
              <a:ext uri="{FF2B5EF4-FFF2-40B4-BE49-F238E27FC236}">
                <a16:creationId xmlns:a16="http://schemas.microsoft.com/office/drawing/2014/main" id="{A9AE6C7C-BF4D-47A4-A2FC-FDCD6EF65D6D}"/>
              </a:ext>
            </a:extLst>
          </p:cNvPr>
          <p:cNvSpPr>
            <a:spLocks noChangeArrowheads="1"/>
          </p:cNvSpPr>
          <p:nvPr/>
        </p:nvSpPr>
        <p:spPr bwMode="auto">
          <a:xfrm>
            <a:off x="2209801" y="1295400"/>
            <a:ext cx="75787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lvl="1" eaLnBrk="1" hangingPunct="1">
              <a:spcBef>
                <a:spcPct val="20000"/>
              </a:spcBef>
            </a:pPr>
            <a:r>
              <a:rPr lang="en-US" altLang="en-US" sz="2800" b="1">
                <a:latin typeface="Times New Roman" panose="02020603050405020304" pitchFamily="18" charset="0"/>
              </a:rPr>
              <a:t>Consumer behavior - </a:t>
            </a:r>
            <a:r>
              <a:rPr lang="en-US" altLang="en-US" sz="2800">
                <a:latin typeface="Times New Roman" panose="02020603050405020304" pitchFamily="18" charset="0"/>
              </a:rPr>
              <a:t>the actions a person takes</a:t>
            </a:r>
          </a:p>
          <a:p>
            <a:pPr lvl="1" eaLnBrk="1" hangingPunct="1">
              <a:spcBef>
                <a:spcPct val="20000"/>
              </a:spcBef>
            </a:pPr>
            <a:r>
              <a:rPr lang="en-US" altLang="en-US" sz="2800">
                <a:latin typeface="Times New Roman" panose="02020603050405020304" pitchFamily="18" charset="0"/>
              </a:rPr>
              <a:t> in purchasing and using products and services,</a:t>
            </a:r>
          </a:p>
          <a:p>
            <a:pPr lvl="1" eaLnBrk="1" hangingPunct="1">
              <a:spcBef>
                <a:spcPct val="20000"/>
              </a:spcBef>
            </a:pPr>
            <a:r>
              <a:rPr lang="en-US" altLang="en-US" sz="2800">
                <a:latin typeface="Times New Roman" panose="02020603050405020304" pitchFamily="18" charset="0"/>
              </a:rPr>
              <a:t> including the mental and social processes </a:t>
            </a:r>
          </a:p>
          <a:p>
            <a:pPr lvl="1" eaLnBrk="1" hangingPunct="1">
              <a:spcBef>
                <a:spcPct val="20000"/>
              </a:spcBef>
            </a:pPr>
            <a:r>
              <a:rPr lang="en-US" altLang="en-US" sz="2800">
                <a:latin typeface="Times New Roman" panose="02020603050405020304" pitchFamily="18" charset="0"/>
              </a:rPr>
              <a:t> that come before and after these actions.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Oval 2">
            <a:extLst>
              <a:ext uri="{FF2B5EF4-FFF2-40B4-BE49-F238E27FC236}">
                <a16:creationId xmlns:a16="http://schemas.microsoft.com/office/drawing/2014/main" id="{390C196E-DFA2-4B8E-9EA2-3D14E1D1031B}"/>
              </a:ext>
            </a:extLst>
          </p:cNvPr>
          <p:cNvSpPr>
            <a:spLocks noChangeArrowheads="1"/>
          </p:cNvSpPr>
          <p:nvPr/>
        </p:nvSpPr>
        <p:spPr bwMode="auto">
          <a:xfrm>
            <a:off x="2438400" y="533400"/>
            <a:ext cx="7239000" cy="1371600"/>
          </a:xfrm>
          <a:prstGeom prst="ellipse">
            <a:avLst/>
          </a:prstGeom>
          <a:solidFill>
            <a:srgbClr val="25714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3000">
                <a:solidFill>
                  <a:schemeClr val="bg1"/>
                </a:solidFill>
                <a:latin typeface="Arial Black" panose="020B0A04020102020204" pitchFamily="34" charset="0"/>
              </a:rPr>
              <a:t>Perception </a:t>
            </a:r>
          </a:p>
        </p:txBody>
      </p:sp>
      <p:grpSp>
        <p:nvGrpSpPr>
          <p:cNvPr id="57347" name="Group 9">
            <a:extLst>
              <a:ext uri="{FF2B5EF4-FFF2-40B4-BE49-F238E27FC236}">
                <a16:creationId xmlns:a16="http://schemas.microsoft.com/office/drawing/2014/main" id="{462F4DBC-4CAB-4CEF-A6C5-66CBB5CF0D90}"/>
              </a:ext>
            </a:extLst>
          </p:cNvPr>
          <p:cNvGrpSpPr>
            <a:grpSpLocks/>
          </p:cNvGrpSpPr>
          <p:nvPr/>
        </p:nvGrpSpPr>
        <p:grpSpPr bwMode="auto">
          <a:xfrm>
            <a:off x="2971800" y="2133601"/>
            <a:ext cx="5867400" cy="4105275"/>
            <a:chOff x="1056" y="1056"/>
            <a:chExt cx="4032" cy="3018"/>
          </a:xfrm>
        </p:grpSpPr>
        <p:sp>
          <p:nvSpPr>
            <p:cNvPr id="536586" name="Oval 10">
              <a:extLst>
                <a:ext uri="{FF2B5EF4-FFF2-40B4-BE49-F238E27FC236}">
                  <a16:creationId xmlns:a16="http://schemas.microsoft.com/office/drawing/2014/main" id="{B4E0D06F-FD83-4344-89FC-483667EC069E}"/>
                </a:ext>
              </a:extLst>
            </p:cNvPr>
            <p:cNvSpPr>
              <a:spLocks noChangeArrowheads="1"/>
            </p:cNvSpPr>
            <p:nvPr/>
          </p:nvSpPr>
          <p:spPr bwMode="auto">
            <a:xfrm>
              <a:off x="1056" y="1056"/>
              <a:ext cx="2073" cy="1954"/>
            </a:xfrm>
            <a:prstGeom prst="ellipse">
              <a:avLst/>
            </a:prstGeom>
            <a:solidFill>
              <a:srgbClr val="A0CA42"/>
            </a:solidFill>
            <a:ln w="12700">
              <a:noFill/>
              <a:round/>
              <a:headEnd/>
              <a:tailEnd/>
            </a:ln>
            <a:effectLst>
              <a:outerShdw dist="107763" dir="2700000" algn="ctr" rotWithShape="0">
                <a:schemeClr val="bg2"/>
              </a:outerShdw>
            </a:effectLst>
          </p:spPr>
          <p:txBody>
            <a:bodyPr wrap="none" lIns="90488" tIns="44450" rIns="90488" bIns="44450" anchor="ctr"/>
            <a:lstStyle/>
            <a:p>
              <a:pPr algn="ctr">
                <a:lnSpc>
                  <a:spcPct val="90000"/>
                </a:lnSpc>
                <a:defRPr/>
              </a:pPr>
              <a:endParaRPr lang="en-US" sz="3200" b="1">
                <a:solidFill>
                  <a:srgbClr val="000000"/>
                </a:solidFill>
                <a:effectLst>
                  <a:outerShdw blurRad="38100" dist="38100" dir="2700000" algn="tl">
                    <a:srgbClr val="FFFFFF"/>
                  </a:outerShdw>
                </a:effectLst>
                <a:latin typeface="Arial" charset="0"/>
              </a:endParaRPr>
            </a:p>
            <a:p>
              <a:pPr algn="ctr">
                <a:lnSpc>
                  <a:spcPct val="90000"/>
                </a:lnSpc>
                <a:defRPr/>
              </a:pPr>
              <a:endParaRPr lang="en-US" sz="3200" b="1">
                <a:solidFill>
                  <a:srgbClr val="000000"/>
                </a:solidFill>
                <a:effectLst>
                  <a:outerShdw blurRad="38100" dist="38100" dir="2700000" algn="tl">
                    <a:srgbClr val="FFFFFF"/>
                  </a:outerShdw>
                </a:effectLst>
                <a:latin typeface="Arial" charset="0"/>
              </a:endParaRPr>
            </a:p>
            <a:p>
              <a:pPr algn="ctr">
                <a:lnSpc>
                  <a:spcPct val="90000"/>
                </a:lnSpc>
                <a:defRPr/>
              </a:pPr>
              <a:endParaRPr lang="en-US" sz="3200" b="1">
                <a:solidFill>
                  <a:srgbClr val="000000"/>
                </a:solidFill>
                <a:effectLst>
                  <a:outerShdw blurRad="38100" dist="38100" dir="2700000" algn="tl">
                    <a:srgbClr val="FFFFFF"/>
                  </a:outerShdw>
                </a:effectLst>
                <a:latin typeface="Arial" charset="0"/>
              </a:endParaRPr>
            </a:p>
            <a:p>
              <a:pPr algn="ctr">
                <a:lnSpc>
                  <a:spcPct val="90000"/>
                </a:lnSpc>
                <a:defRPr/>
              </a:pPr>
              <a:endParaRPr lang="en-US" sz="3200" b="1">
                <a:solidFill>
                  <a:srgbClr val="000000"/>
                </a:solidFill>
                <a:effectLst>
                  <a:outerShdw blurRad="38100" dist="38100" dir="2700000" algn="tl">
                    <a:srgbClr val="FFFFFF"/>
                  </a:outerShdw>
                </a:effectLst>
                <a:latin typeface="Arial" charset="0"/>
              </a:endParaRPr>
            </a:p>
            <a:p>
              <a:pPr algn="ctr">
                <a:lnSpc>
                  <a:spcPct val="90000"/>
                </a:lnSpc>
                <a:defRPr/>
              </a:pPr>
              <a:endParaRPr lang="en-US" sz="3200" b="1">
                <a:solidFill>
                  <a:srgbClr val="000000"/>
                </a:solidFill>
                <a:effectLst>
                  <a:outerShdw blurRad="38100" dist="38100" dir="2700000" algn="tl">
                    <a:srgbClr val="FFFFFF"/>
                  </a:outerShdw>
                </a:effectLst>
                <a:latin typeface="Arial" charset="0"/>
              </a:endParaRPr>
            </a:p>
            <a:p>
              <a:pPr algn="ctr">
                <a:lnSpc>
                  <a:spcPct val="90000"/>
                </a:lnSpc>
                <a:defRPr/>
              </a:pPr>
              <a:endParaRPr lang="en-US" sz="3200" b="1">
                <a:solidFill>
                  <a:srgbClr val="000000"/>
                </a:solidFill>
                <a:effectLst>
                  <a:outerShdw blurRad="38100" dist="38100" dir="2700000" algn="tl">
                    <a:srgbClr val="FFFFFF"/>
                  </a:outerShdw>
                </a:effectLst>
                <a:latin typeface="Arial" charset="0"/>
              </a:endParaRPr>
            </a:p>
            <a:p>
              <a:pPr algn="ctr">
                <a:lnSpc>
                  <a:spcPct val="90000"/>
                </a:lnSpc>
                <a:defRPr/>
              </a:pPr>
              <a:r>
                <a:rPr lang="en-US" sz="2600" b="1">
                  <a:solidFill>
                    <a:srgbClr val="000000"/>
                  </a:solidFill>
                  <a:effectLst>
                    <a:outerShdw blurRad="38100" dist="38100" dir="2700000" algn="tl">
                      <a:srgbClr val="FFFFFF"/>
                    </a:outerShdw>
                  </a:effectLst>
                  <a:latin typeface="Arial" charset="0"/>
                </a:rPr>
                <a:t>Selective</a:t>
              </a:r>
            </a:p>
            <a:p>
              <a:pPr algn="ctr">
                <a:lnSpc>
                  <a:spcPct val="90000"/>
                </a:lnSpc>
                <a:defRPr/>
              </a:pPr>
              <a:r>
                <a:rPr lang="en-US" sz="2600" b="1">
                  <a:solidFill>
                    <a:srgbClr val="000000"/>
                  </a:solidFill>
                  <a:effectLst>
                    <a:outerShdw blurRad="38100" dist="38100" dir="2700000" algn="tl">
                      <a:srgbClr val="FFFFFF"/>
                    </a:outerShdw>
                  </a:effectLst>
                  <a:latin typeface="Arial" charset="0"/>
                </a:rPr>
                <a:t>Exposure</a:t>
              </a:r>
              <a:endParaRPr lang="en-US" sz="2600" b="1">
                <a:solidFill>
                  <a:srgbClr val="000000"/>
                </a:solidFill>
                <a:latin typeface="Arial" charset="0"/>
              </a:endParaRPr>
            </a:p>
            <a:p>
              <a:pPr algn="ctr">
                <a:lnSpc>
                  <a:spcPct val="90000"/>
                </a:lnSpc>
                <a:defRPr/>
              </a:pPr>
              <a:endParaRPr lang="en-US" sz="3200" b="1">
                <a:solidFill>
                  <a:srgbClr val="000000"/>
                </a:solidFill>
                <a:latin typeface="Arial" charset="0"/>
              </a:endParaRPr>
            </a:p>
            <a:p>
              <a:pPr algn="ctr">
                <a:lnSpc>
                  <a:spcPct val="90000"/>
                </a:lnSpc>
                <a:defRPr/>
              </a:pPr>
              <a:endParaRPr lang="en-US" sz="3200" b="1">
                <a:solidFill>
                  <a:srgbClr val="000000"/>
                </a:solidFill>
                <a:latin typeface="Arial" charset="0"/>
              </a:endParaRPr>
            </a:p>
            <a:p>
              <a:pPr algn="ctr">
                <a:lnSpc>
                  <a:spcPct val="90000"/>
                </a:lnSpc>
                <a:defRPr/>
              </a:pPr>
              <a:endParaRPr lang="en-US" sz="3200" b="1">
                <a:solidFill>
                  <a:srgbClr val="000000"/>
                </a:solidFill>
                <a:latin typeface="Arial" charset="0"/>
              </a:endParaRPr>
            </a:p>
            <a:p>
              <a:pPr algn="ctr">
                <a:lnSpc>
                  <a:spcPct val="90000"/>
                </a:lnSpc>
                <a:defRPr/>
              </a:pPr>
              <a:endParaRPr lang="en-US" sz="3200" b="1">
                <a:solidFill>
                  <a:srgbClr val="000000"/>
                </a:solidFill>
                <a:latin typeface="Arial" charset="0"/>
              </a:endParaRPr>
            </a:p>
            <a:p>
              <a:pPr algn="ctr">
                <a:lnSpc>
                  <a:spcPct val="90000"/>
                </a:lnSpc>
                <a:defRPr/>
              </a:pPr>
              <a:endParaRPr lang="en-US" sz="3200" b="1">
                <a:solidFill>
                  <a:srgbClr val="000000"/>
                </a:solidFill>
                <a:latin typeface="Arial" charset="0"/>
              </a:endParaRPr>
            </a:p>
            <a:p>
              <a:pPr algn="ctr">
                <a:lnSpc>
                  <a:spcPct val="90000"/>
                </a:lnSpc>
                <a:defRPr/>
              </a:pPr>
              <a:endParaRPr lang="en-US" sz="3200" b="1">
                <a:solidFill>
                  <a:srgbClr val="000000"/>
                </a:solidFill>
                <a:latin typeface="Arial" charset="0"/>
              </a:endParaRPr>
            </a:p>
            <a:p>
              <a:pPr algn="ctr" latinLnBrk="1">
                <a:lnSpc>
                  <a:spcPct val="90000"/>
                </a:lnSpc>
                <a:defRPr/>
              </a:pPr>
              <a:endParaRPr lang="en-US" sz="3200" b="1">
                <a:solidFill>
                  <a:srgbClr val="000000"/>
                </a:solidFill>
                <a:latin typeface="Arial" charset="0"/>
              </a:endParaRPr>
            </a:p>
          </p:txBody>
        </p:sp>
        <p:sp>
          <p:nvSpPr>
            <p:cNvPr id="536587" name="Oval 11">
              <a:extLst>
                <a:ext uri="{FF2B5EF4-FFF2-40B4-BE49-F238E27FC236}">
                  <a16:creationId xmlns:a16="http://schemas.microsoft.com/office/drawing/2014/main" id="{C947187E-2461-43A9-853D-6B47DD6804D1}"/>
                </a:ext>
              </a:extLst>
            </p:cNvPr>
            <p:cNvSpPr>
              <a:spLocks noChangeArrowheads="1"/>
            </p:cNvSpPr>
            <p:nvPr/>
          </p:nvSpPr>
          <p:spPr bwMode="auto">
            <a:xfrm>
              <a:off x="3015" y="1056"/>
              <a:ext cx="2073" cy="1954"/>
            </a:xfrm>
            <a:prstGeom prst="ellipse">
              <a:avLst/>
            </a:prstGeom>
            <a:solidFill>
              <a:srgbClr val="99CCFF"/>
            </a:solidFill>
            <a:ln w="12700">
              <a:noFill/>
              <a:round/>
              <a:headEnd/>
              <a:tailEnd/>
            </a:ln>
            <a:effectLst>
              <a:outerShdw dist="107763" dir="2700000" algn="ctr" rotWithShape="0">
                <a:schemeClr val="bg2"/>
              </a:outerShdw>
            </a:effectLst>
          </p:spPr>
          <p:txBody>
            <a:bodyPr wrap="none" lIns="90488" tIns="44450" rIns="90488" bIns="44450" anchor="ctr"/>
            <a:lstStyle/>
            <a:p>
              <a:pPr algn="ctr">
                <a:lnSpc>
                  <a:spcPct val="90000"/>
                </a:lnSpc>
                <a:defRPr/>
              </a:pPr>
              <a:endParaRPr lang="en-US" sz="3200" b="1">
                <a:solidFill>
                  <a:srgbClr val="000000"/>
                </a:solidFill>
                <a:effectLst>
                  <a:outerShdw blurRad="38100" dist="38100" dir="2700000" algn="tl">
                    <a:srgbClr val="FFFFFF"/>
                  </a:outerShdw>
                </a:effectLst>
                <a:latin typeface="Arial" charset="0"/>
              </a:endParaRPr>
            </a:p>
            <a:p>
              <a:pPr algn="ctr">
                <a:lnSpc>
                  <a:spcPct val="90000"/>
                </a:lnSpc>
                <a:defRPr/>
              </a:pPr>
              <a:endParaRPr lang="en-US" sz="3200" b="1">
                <a:solidFill>
                  <a:srgbClr val="000000"/>
                </a:solidFill>
                <a:effectLst>
                  <a:outerShdw blurRad="38100" dist="38100" dir="2700000" algn="tl">
                    <a:srgbClr val="FFFFFF"/>
                  </a:outerShdw>
                </a:effectLst>
                <a:latin typeface="Arial" charset="0"/>
              </a:endParaRPr>
            </a:p>
            <a:p>
              <a:pPr algn="ctr">
                <a:lnSpc>
                  <a:spcPct val="90000"/>
                </a:lnSpc>
                <a:defRPr/>
              </a:pPr>
              <a:endParaRPr lang="en-US" sz="3200" b="1">
                <a:solidFill>
                  <a:srgbClr val="000000"/>
                </a:solidFill>
                <a:effectLst>
                  <a:outerShdw blurRad="38100" dist="38100" dir="2700000" algn="tl">
                    <a:srgbClr val="FFFFFF"/>
                  </a:outerShdw>
                </a:effectLst>
                <a:latin typeface="Arial" charset="0"/>
              </a:endParaRPr>
            </a:p>
            <a:p>
              <a:pPr algn="ctr">
                <a:lnSpc>
                  <a:spcPct val="90000"/>
                </a:lnSpc>
                <a:defRPr/>
              </a:pPr>
              <a:r>
                <a:rPr lang="en-US" sz="2600" b="1">
                  <a:solidFill>
                    <a:srgbClr val="000000"/>
                  </a:solidFill>
                  <a:effectLst>
                    <a:outerShdw blurRad="38100" dist="38100" dir="2700000" algn="tl">
                      <a:srgbClr val="FFFFFF"/>
                    </a:outerShdw>
                  </a:effectLst>
                  <a:latin typeface="Arial" charset="0"/>
                </a:rPr>
                <a:t>Selective</a:t>
              </a:r>
            </a:p>
            <a:p>
              <a:pPr algn="ctr">
                <a:lnSpc>
                  <a:spcPct val="90000"/>
                </a:lnSpc>
                <a:defRPr/>
              </a:pPr>
              <a:r>
                <a:rPr lang="en-US" sz="2600" b="1">
                  <a:solidFill>
                    <a:srgbClr val="000000"/>
                  </a:solidFill>
                  <a:effectLst>
                    <a:outerShdw blurRad="38100" dist="38100" dir="2700000" algn="tl">
                      <a:srgbClr val="FFFFFF"/>
                    </a:outerShdw>
                  </a:effectLst>
                  <a:latin typeface="Arial" charset="0"/>
                </a:rPr>
                <a:t>Distortion</a:t>
              </a:r>
              <a:endParaRPr lang="en-US" sz="2600" b="1">
                <a:solidFill>
                  <a:srgbClr val="000000"/>
                </a:solidFill>
                <a:latin typeface="Arial" charset="0"/>
              </a:endParaRPr>
            </a:p>
            <a:p>
              <a:pPr algn="ctr">
                <a:lnSpc>
                  <a:spcPct val="90000"/>
                </a:lnSpc>
                <a:defRPr/>
              </a:pPr>
              <a:endParaRPr lang="en-US" sz="2600" b="1">
                <a:solidFill>
                  <a:srgbClr val="000000"/>
                </a:solidFill>
                <a:latin typeface="Arial" charset="0"/>
              </a:endParaRPr>
            </a:p>
            <a:p>
              <a:pPr algn="ctr">
                <a:lnSpc>
                  <a:spcPct val="90000"/>
                </a:lnSpc>
                <a:defRPr/>
              </a:pPr>
              <a:endParaRPr lang="en-US" sz="3200" b="1">
                <a:solidFill>
                  <a:srgbClr val="000000"/>
                </a:solidFill>
                <a:latin typeface="Arial" charset="0"/>
              </a:endParaRPr>
            </a:p>
            <a:p>
              <a:pPr algn="ctr">
                <a:lnSpc>
                  <a:spcPct val="90000"/>
                </a:lnSpc>
                <a:defRPr/>
              </a:pPr>
              <a:endParaRPr lang="en-US" sz="3200" b="1">
                <a:solidFill>
                  <a:srgbClr val="000000"/>
                </a:solidFill>
                <a:latin typeface="Arial" charset="0"/>
              </a:endParaRPr>
            </a:p>
            <a:p>
              <a:pPr algn="ctr" latinLnBrk="1">
                <a:lnSpc>
                  <a:spcPct val="90000"/>
                </a:lnSpc>
                <a:defRPr/>
              </a:pPr>
              <a:endParaRPr lang="en-US" sz="3200" b="1">
                <a:solidFill>
                  <a:srgbClr val="000000"/>
                </a:solidFill>
                <a:latin typeface="Arial" charset="0"/>
              </a:endParaRPr>
            </a:p>
          </p:txBody>
        </p:sp>
        <p:sp>
          <p:nvSpPr>
            <p:cNvPr id="536588" name="Oval 12">
              <a:extLst>
                <a:ext uri="{FF2B5EF4-FFF2-40B4-BE49-F238E27FC236}">
                  <a16:creationId xmlns:a16="http://schemas.microsoft.com/office/drawing/2014/main" id="{0D60D6FE-7694-4C46-9414-C8F826B2ECB1}"/>
                </a:ext>
              </a:extLst>
            </p:cNvPr>
            <p:cNvSpPr>
              <a:spLocks noChangeArrowheads="1"/>
            </p:cNvSpPr>
            <p:nvPr/>
          </p:nvSpPr>
          <p:spPr bwMode="auto">
            <a:xfrm>
              <a:off x="1973" y="2120"/>
              <a:ext cx="2073" cy="1954"/>
            </a:xfrm>
            <a:prstGeom prst="ellipse">
              <a:avLst/>
            </a:prstGeom>
            <a:solidFill>
              <a:srgbClr val="F2B24A"/>
            </a:solidFill>
            <a:ln w="12700">
              <a:noFill/>
              <a:round/>
              <a:headEnd/>
              <a:tailEnd/>
            </a:ln>
            <a:effectLst>
              <a:outerShdw dist="107763" dir="2700000" algn="ctr" rotWithShape="0">
                <a:schemeClr val="bg2"/>
              </a:outerShdw>
            </a:effectLst>
          </p:spPr>
          <p:txBody>
            <a:bodyPr wrap="none" lIns="90488" tIns="44450" rIns="90488" bIns="44450" anchor="ctr"/>
            <a:lstStyle/>
            <a:p>
              <a:pPr algn="ctr">
                <a:lnSpc>
                  <a:spcPct val="90000"/>
                </a:lnSpc>
                <a:defRPr/>
              </a:pPr>
              <a:endParaRPr lang="en-US" sz="3200" b="1">
                <a:solidFill>
                  <a:srgbClr val="000000"/>
                </a:solidFill>
                <a:latin typeface="Arial" charset="0"/>
              </a:endParaRPr>
            </a:p>
            <a:p>
              <a:pPr algn="ctr">
                <a:lnSpc>
                  <a:spcPct val="90000"/>
                </a:lnSpc>
                <a:defRPr/>
              </a:pPr>
              <a:endParaRPr lang="en-US" sz="3200" b="1">
                <a:solidFill>
                  <a:srgbClr val="000000"/>
                </a:solidFill>
                <a:latin typeface="Arial" charset="0"/>
              </a:endParaRPr>
            </a:p>
            <a:p>
              <a:pPr algn="ctr">
                <a:lnSpc>
                  <a:spcPct val="90000"/>
                </a:lnSpc>
                <a:defRPr/>
              </a:pPr>
              <a:endParaRPr lang="en-US" sz="3200" b="1">
                <a:solidFill>
                  <a:srgbClr val="000000"/>
                </a:solidFill>
                <a:effectLst>
                  <a:outerShdw blurRad="38100" dist="38100" dir="2700000" algn="tl">
                    <a:srgbClr val="FFFFFF"/>
                  </a:outerShdw>
                </a:effectLst>
                <a:latin typeface="Arial" charset="0"/>
              </a:endParaRPr>
            </a:p>
            <a:p>
              <a:pPr algn="ctr">
                <a:lnSpc>
                  <a:spcPct val="90000"/>
                </a:lnSpc>
                <a:defRPr/>
              </a:pPr>
              <a:endParaRPr lang="en-US" sz="3200" b="1">
                <a:solidFill>
                  <a:srgbClr val="000000"/>
                </a:solidFill>
                <a:effectLst>
                  <a:outerShdw blurRad="38100" dist="38100" dir="2700000" algn="tl">
                    <a:srgbClr val="FFFFFF"/>
                  </a:outerShdw>
                </a:effectLst>
                <a:latin typeface="Arial" charset="0"/>
              </a:endParaRPr>
            </a:p>
            <a:p>
              <a:pPr algn="ctr">
                <a:lnSpc>
                  <a:spcPct val="90000"/>
                </a:lnSpc>
                <a:defRPr/>
              </a:pPr>
              <a:endParaRPr lang="en-US" sz="3200" b="1">
                <a:solidFill>
                  <a:srgbClr val="000000"/>
                </a:solidFill>
                <a:effectLst>
                  <a:outerShdw blurRad="38100" dist="38100" dir="2700000" algn="tl">
                    <a:srgbClr val="FFFFFF"/>
                  </a:outerShdw>
                </a:effectLst>
                <a:latin typeface="Arial" charset="0"/>
              </a:endParaRPr>
            </a:p>
            <a:p>
              <a:pPr algn="ctr">
                <a:lnSpc>
                  <a:spcPct val="90000"/>
                </a:lnSpc>
                <a:defRPr/>
              </a:pPr>
              <a:endParaRPr lang="en-US" sz="2600" b="1">
                <a:solidFill>
                  <a:srgbClr val="000000"/>
                </a:solidFill>
                <a:effectLst>
                  <a:outerShdw blurRad="38100" dist="38100" dir="2700000" algn="tl">
                    <a:srgbClr val="FFFFFF"/>
                  </a:outerShdw>
                </a:effectLst>
                <a:latin typeface="Arial" charset="0"/>
              </a:endParaRPr>
            </a:p>
            <a:p>
              <a:pPr algn="ctr">
                <a:lnSpc>
                  <a:spcPct val="90000"/>
                </a:lnSpc>
                <a:defRPr/>
              </a:pPr>
              <a:r>
                <a:rPr lang="en-US" sz="2600" b="1">
                  <a:solidFill>
                    <a:srgbClr val="000000"/>
                  </a:solidFill>
                  <a:effectLst>
                    <a:outerShdw blurRad="38100" dist="38100" dir="2700000" algn="tl">
                      <a:srgbClr val="FFFFFF"/>
                    </a:outerShdw>
                  </a:effectLst>
                  <a:latin typeface="Arial" charset="0"/>
                </a:rPr>
                <a:t>Selective</a:t>
              </a:r>
            </a:p>
            <a:p>
              <a:pPr algn="ctr">
                <a:lnSpc>
                  <a:spcPct val="90000"/>
                </a:lnSpc>
                <a:defRPr/>
              </a:pPr>
              <a:r>
                <a:rPr lang="en-US" sz="2600" b="1">
                  <a:solidFill>
                    <a:srgbClr val="000000"/>
                  </a:solidFill>
                  <a:effectLst>
                    <a:outerShdw blurRad="38100" dist="38100" dir="2700000" algn="tl">
                      <a:srgbClr val="FFFFFF"/>
                    </a:outerShdw>
                  </a:effectLst>
                  <a:latin typeface="Arial" charset="0"/>
                </a:rPr>
                <a:t>Retention</a:t>
              </a:r>
              <a:r>
                <a:rPr lang="en-US" sz="2600" b="1">
                  <a:solidFill>
                    <a:srgbClr val="000000"/>
                  </a:solidFill>
                  <a:latin typeface="Arial" charset="0"/>
                </a:rPr>
                <a:t> </a:t>
              </a:r>
            </a:p>
            <a:p>
              <a:pPr algn="ctr">
                <a:lnSpc>
                  <a:spcPct val="90000"/>
                </a:lnSpc>
                <a:defRPr/>
              </a:pPr>
              <a:endParaRPr lang="en-US" sz="2600" b="1">
                <a:solidFill>
                  <a:srgbClr val="000000"/>
                </a:solidFill>
                <a:latin typeface="Arial" charset="0"/>
              </a:endParaRPr>
            </a:p>
            <a:p>
              <a:pPr algn="ctr">
                <a:lnSpc>
                  <a:spcPct val="90000"/>
                </a:lnSpc>
                <a:defRPr/>
              </a:pPr>
              <a:endParaRPr lang="en-US" sz="2600" b="1">
                <a:solidFill>
                  <a:srgbClr val="000000"/>
                </a:solidFill>
                <a:latin typeface="Arial" charset="0"/>
              </a:endParaRPr>
            </a:p>
            <a:p>
              <a:pPr algn="ctr">
                <a:lnSpc>
                  <a:spcPct val="90000"/>
                </a:lnSpc>
                <a:defRPr/>
              </a:pPr>
              <a:endParaRPr lang="en-US" sz="3200" b="1">
                <a:solidFill>
                  <a:srgbClr val="000000"/>
                </a:solidFill>
                <a:latin typeface="Arial" charset="0"/>
              </a:endParaRPr>
            </a:p>
            <a:p>
              <a:pPr algn="ctr">
                <a:lnSpc>
                  <a:spcPct val="90000"/>
                </a:lnSpc>
                <a:defRPr/>
              </a:pPr>
              <a:endParaRPr lang="en-US" sz="3200" b="1">
                <a:solidFill>
                  <a:srgbClr val="000000"/>
                </a:solidFill>
                <a:latin typeface="Arial" charset="0"/>
              </a:endParaRPr>
            </a:p>
            <a:p>
              <a:pPr algn="ctr">
                <a:lnSpc>
                  <a:spcPct val="90000"/>
                </a:lnSpc>
                <a:defRPr/>
              </a:pPr>
              <a:endParaRPr lang="en-US" sz="3200" b="1">
                <a:solidFill>
                  <a:srgbClr val="000000"/>
                </a:solidFill>
                <a:latin typeface="Arial" charset="0"/>
              </a:endParaRPr>
            </a:p>
            <a:p>
              <a:pPr algn="ctr">
                <a:lnSpc>
                  <a:spcPct val="90000"/>
                </a:lnSpc>
                <a:defRPr/>
              </a:pPr>
              <a:endParaRPr lang="en-US" sz="3200" b="1">
                <a:solidFill>
                  <a:srgbClr val="000000"/>
                </a:solidFill>
                <a:latin typeface="Arial"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Oval 2">
            <a:extLst>
              <a:ext uri="{FF2B5EF4-FFF2-40B4-BE49-F238E27FC236}">
                <a16:creationId xmlns:a16="http://schemas.microsoft.com/office/drawing/2014/main" id="{4230629D-D5B4-42A8-AB0D-FA9D78648E62}"/>
              </a:ext>
            </a:extLst>
          </p:cNvPr>
          <p:cNvSpPr>
            <a:spLocks noChangeArrowheads="1"/>
          </p:cNvSpPr>
          <p:nvPr/>
        </p:nvSpPr>
        <p:spPr bwMode="auto">
          <a:xfrm>
            <a:off x="2438400" y="533400"/>
            <a:ext cx="7239000" cy="1371600"/>
          </a:xfrm>
          <a:prstGeom prst="ellipse">
            <a:avLst/>
          </a:prstGeom>
          <a:solidFill>
            <a:srgbClr val="25714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3000">
                <a:solidFill>
                  <a:schemeClr val="bg1"/>
                </a:solidFill>
                <a:latin typeface="Arial Black" panose="020B0A04020102020204" pitchFamily="34" charset="0"/>
              </a:rPr>
              <a:t>Perception </a:t>
            </a:r>
          </a:p>
        </p:txBody>
      </p:sp>
      <p:grpSp>
        <p:nvGrpSpPr>
          <p:cNvPr id="59395" name="Group 8">
            <a:extLst>
              <a:ext uri="{FF2B5EF4-FFF2-40B4-BE49-F238E27FC236}">
                <a16:creationId xmlns:a16="http://schemas.microsoft.com/office/drawing/2014/main" id="{CCAB7118-09EB-4F76-9A1E-C461C3B01425}"/>
              </a:ext>
            </a:extLst>
          </p:cNvPr>
          <p:cNvGrpSpPr>
            <a:grpSpLocks/>
          </p:cNvGrpSpPr>
          <p:nvPr/>
        </p:nvGrpSpPr>
        <p:grpSpPr bwMode="auto">
          <a:xfrm>
            <a:off x="2438400" y="2133600"/>
            <a:ext cx="7239000" cy="3352800"/>
            <a:chOff x="238" y="1104"/>
            <a:chExt cx="4850" cy="2592"/>
          </a:xfrm>
        </p:grpSpPr>
        <p:grpSp>
          <p:nvGrpSpPr>
            <p:cNvPr id="59396" name="Group 9">
              <a:extLst>
                <a:ext uri="{FF2B5EF4-FFF2-40B4-BE49-F238E27FC236}">
                  <a16:creationId xmlns:a16="http://schemas.microsoft.com/office/drawing/2014/main" id="{FC1695CA-8ADC-43C2-A22D-257D1A06A785}"/>
                </a:ext>
              </a:extLst>
            </p:cNvPr>
            <p:cNvGrpSpPr>
              <a:grpSpLocks/>
            </p:cNvGrpSpPr>
            <p:nvPr/>
          </p:nvGrpSpPr>
          <p:grpSpPr bwMode="auto">
            <a:xfrm>
              <a:off x="238" y="1104"/>
              <a:ext cx="1442" cy="2592"/>
              <a:chOff x="192" y="1104"/>
              <a:chExt cx="1442" cy="2592"/>
            </a:xfrm>
          </p:grpSpPr>
          <p:sp>
            <p:nvSpPr>
              <p:cNvPr id="59401" name="Rectangle 10">
                <a:extLst>
                  <a:ext uri="{FF2B5EF4-FFF2-40B4-BE49-F238E27FC236}">
                    <a16:creationId xmlns:a16="http://schemas.microsoft.com/office/drawing/2014/main" id="{FEA43CD2-CC05-41E9-B0CA-C83075B25AFC}"/>
                  </a:ext>
                </a:extLst>
              </p:cNvPr>
              <p:cNvSpPr>
                <a:spLocks noChangeArrowheads="1"/>
              </p:cNvSpPr>
              <p:nvPr/>
            </p:nvSpPr>
            <p:spPr bwMode="auto">
              <a:xfrm>
                <a:off x="192" y="1104"/>
                <a:ext cx="1442" cy="855"/>
              </a:xfrm>
              <a:prstGeom prst="rect">
                <a:avLst/>
              </a:prstGeom>
              <a:solidFill>
                <a:srgbClr val="F2B24A"/>
              </a:solidFill>
              <a:ln w="12700">
                <a:solidFill>
                  <a:schemeClr val="bg2"/>
                </a:solidFill>
                <a:miter lim="800000"/>
                <a:headEnd/>
                <a:tailEnd/>
              </a:ln>
              <a:effectLst>
                <a:outerShdw dist="71842" dir="2700000" algn="ctr" rotWithShape="0">
                  <a:schemeClr val="bg2"/>
                </a:outerShdw>
              </a:effectLst>
            </p:spPr>
            <p:txBody>
              <a:bodyPr wrap="none" lIns="90488" tIns="44450" rIns="90488" bIns="44450" anchor="ctr" anchorCtr="1"/>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90000"/>
                  </a:lnSpc>
                </a:pPr>
                <a:r>
                  <a:rPr lang="en-US" altLang="en-US" sz="2200" b="1">
                    <a:solidFill>
                      <a:srgbClr val="000000"/>
                    </a:solidFill>
                    <a:latin typeface="Arial" panose="020B0604020202020204" pitchFamily="34" charset="0"/>
                  </a:rPr>
                  <a:t>Selective </a:t>
                </a:r>
                <a:br>
                  <a:rPr lang="en-US" altLang="en-US" sz="2200" b="1">
                    <a:solidFill>
                      <a:srgbClr val="000000"/>
                    </a:solidFill>
                    <a:latin typeface="Arial" panose="020B0604020202020204" pitchFamily="34" charset="0"/>
                  </a:rPr>
                </a:br>
                <a:r>
                  <a:rPr lang="en-US" altLang="en-US" sz="2200" b="1">
                    <a:solidFill>
                      <a:srgbClr val="000000"/>
                    </a:solidFill>
                    <a:latin typeface="Arial" panose="020B0604020202020204" pitchFamily="34" charset="0"/>
                  </a:rPr>
                  <a:t>Exposure</a:t>
                </a:r>
              </a:p>
            </p:txBody>
          </p:sp>
          <p:sp>
            <p:nvSpPr>
              <p:cNvPr id="59402" name="Rectangle 11">
                <a:extLst>
                  <a:ext uri="{FF2B5EF4-FFF2-40B4-BE49-F238E27FC236}">
                    <a16:creationId xmlns:a16="http://schemas.microsoft.com/office/drawing/2014/main" id="{1F69F057-BC1B-47BD-BF30-296B728408FA}"/>
                  </a:ext>
                </a:extLst>
              </p:cNvPr>
              <p:cNvSpPr>
                <a:spLocks noChangeArrowheads="1"/>
              </p:cNvSpPr>
              <p:nvPr/>
            </p:nvSpPr>
            <p:spPr bwMode="auto">
              <a:xfrm>
                <a:off x="192" y="1972"/>
                <a:ext cx="1442" cy="858"/>
              </a:xfrm>
              <a:prstGeom prst="rect">
                <a:avLst/>
              </a:prstGeom>
              <a:solidFill>
                <a:srgbClr val="99CCFF"/>
              </a:solidFill>
              <a:ln w="12700">
                <a:solidFill>
                  <a:schemeClr val="bg2"/>
                </a:solidFill>
                <a:miter lim="800000"/>
                <a:headEnd/>
                <a:tailEnd/>
              </a:ln>
              <a:effectLst>
                <a:outerShdw dist="71842" dir="2700000" algn="ctr" rotWithShape="0">
                  <a:schemeClr val="bg2"/>
                </a:outerShdw>
              </a:effectLst>
            </p:spPr>
            <p:txBody>
              <a:bodyPr wrap="none" lIns="90488" tIns="44450" rIns="90488" bIns="44450" anchor="ctr" anchorCtr="1"/>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90000"/>
                  </a:lnSpc>
                </a:pPr>
                <a:r>
                  <a:rPr lang="en-US" altLang="en-US" sz="2200" b="1">
                    <a:solidFill>
                      <a:srgbClr val="000000"/>
                    </a:solidFill>
                    <a:latin typeface="Arial" panose="020B0604020202020204" pitchFamily="34" charset="0"/>
                  </a:rPr>
                  <a:t>Selective</a:t>
                </a:r>
                <a:br>
                  <a:rPr lang="en-US" altLang="en-US" sz="2200" b="1">
                    <a:solidFill>
                      <a:srgbClr val="000000"/>
                    </a:solidFill>
                    <a:latin typeface="Arial" panose="020B0604020202020204" pitchFamily="34" charset="0"/>
                  </a:rPr>
                </a:br>
                <a:r>
                  <a:rPr lang="en-US" altLang="en-US" sz="2200" b="1">
                    <a:solidFill>
                      <a:srgbClr val="000000"/>
                    </a:solidFill>
                    <a:latin typeface="Arial" panose="020B0604020202020204" pitchFamily="34" charset="0"/>
                  </a:rPr>
                  <a:t>Distortion</a:t>
                </a:r>
              </a:p>
            </p:txBody>
          </p:sp>
          <p:sp>
            <p:nvSpPr>
              <p:cNvPr id="59403" name="Rectangle 12">
                <a:extLst>
                  <a:ext uri="{FF2B5EF4-FFF2-40B4-BE49-F238E27FC236}">
                    <a16:creationId xmlns:a16="http://schemas.microsoft.com/office/drawing/2014/main" id="{A6252916-830F-49FE-AFB5-02F069B715C9}"/>
                  </a:ext>
                </a:extLst>
              </p:cNvPr>
              <p:cNvSpPr>
                <a:spLocks noChangeArrowheads="1"/>
              </p:cNvSpPr>
              <p:nvPr/>
            </p:nvSpPr>
            <p:spPr bwMode="auto">
              <a:xfrm>
                <a:off x="192" y="2841"/>
                <a:ext cx="1442" cy="855"/>
              </a:xfrm>
              <a:prstGeom prst="rect">
                <a:avLst/>
              </a:prstGeom>
              <a:solidFill>
                <a:srgbClr val="A0CA42"/>
              </a:solidFill>
              <a:ln w="12700">
                <a:solidFill>
                  <a:schemeClr val="bg2"/>
                </a:solidFill>
                <a:miter lim="800000"/>
                <a:headEnd/>
                <a:tailEnd/>
              </a:ln>
              <a:effectLst>
                <a:outerShdw dist="71842" dir="2700000" algn="ctr" rotWithShape="0">
                  <a:schemeClr val="bg2"/>
                </a:outerShdw>
              </a:effectLst>
            </p:spPr>
            <p:txBody>
              <a:bodyPr wrap="none" lIns="90488" tIns="44450" rIns="90488" bIns="44450" anchor="ctr" anchorCtr="1"/>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90000"/>
                  </a:lnSpc>
                </a:pPr>
                <a:r>
                  <a:rPr lang="en-US" altLang="en-US" sz="2200" b="1">
                    <a:solidFill>
                      <a:srgbClr val="000000"/>
                    </a:solidFill>
                    <a:latin typeface="Arial" panose="020B0604020202020204" pitchFamily="34" charset="0"/>
                  </a:rPr>
                  <a:t>Selective </a:t>
                </a:r>
                <a:br>
                  <a:rPr lang="en-US" altLang="en-US" sz="2200" b="1">
                    <a:solidFill>
                      <a:srgbClr val="000000"/>
                    </a:solidFill>
                    <a:latin typeface="Arial" panose="020B0604020202020204" pitchFamily="34" charset="0"/>
                  </a:rPr>
                </a:br>
                <a:r>
                  <a:rPr lang="en-US" altLang="en-US" sz="2200" b="1">
                    <a:solidFill>
                      <a:srgbClr val="000000"/>
                    </a:solidFill>
                    <a:latin typeface="Arial" panose="020B0604020202020204" pitchFamily="34" charset="0"/>
                  </a:rPr>
                  <a:t>Retention</a:t>
                </a:r>
              </a:p>
            </p:txBody>
          </p:sp>
        </p:grpSp>
        <p:grpSp>
          <p:nvGrpSpPr>
            <p:cNvPr id="59397" name="Group 13">
              <a:extLst>
                <a:ext uri="{FF2B5EF4-FFF2-40B4-BE49-F238E27FC236}">
                  <a16:creationId xmlns:a16="http://schemas.microsoft.com/office/drawing/2014/main" id="{EEB40472-9075-4548-8195-70B8E5592FDC}"/>
                </a:ext>
              </a:extLst>
            </p:cNvPr>
            <p:cNvGrpSpPr>
              <a:grpSpLocks/>
            </p:cNvGrpSpPr>
            <p:nvPr/>
          </p:nvGrpSpPr>
          <p:grpSpPr bwMode="auto">
            <a:xfrm>
              <a:off x="1642" y="1104"/>
              <a:ext cx="3446" cy="2592"/>
              <a:chOff x="1642" y="1104"/>
              <a:chExt cx="3926" cy="2592"/>
            </a:xfrm>
          </p:grpSpPr>
          <p:sp>
            <p:nvSpPr>
              <p:cNvPr id="59398" name="Rectangle 14">
                <a:extLst>
                  <a:ext uri="{FF2B5EF4-FFF2-40B4-BE49-F238E27FC236}">
                    <a16:creationId xmlns:a16="http://schemas.microsoft.com/office/drawing/2014/main" id="{A87490C3-E646-4837-A19B-01D9EA80750A}"/>
                  </a:ext>
                </a:extLst>
              </p:cNvPr>
              <p:cNvSpPr>
                <a:spLocks noChangeArrowheads="1"/>
              </p:cNvSpPr>
              <p:nvPr/>
            </p:nvSpPr>
            <p:spPr bwMode="auto">
              <a:xfrm>
                <a:off x="1642" y="1104"/>
                <a:ext cx="3926" cy="855"/>
              </a:xfrm>
              <a:prstGeom prst="rect">
                <a:avLst/>
              </a:prstGeom>
              <a:solidFill>
                <a:srgbClr val="F2B24A"/>
              </a:solidFill>
              <a:ln w="12700">
                <a:solidFill>
                  <a:schemeClr val="bg2"/>
                </a:solidFill>
                <a:miter lim="800000"/>
                <a:headEnd/>
                <a:tailEnd/>
              </a:ln>
              <a:effectLst>
                <a:outerShdw dist="71842" dir="2700000" algn="ctr" rotWithShape="0">
                  <a:schemeClr val="bg2"/>
                </a:outerShdw>
              </a:effectLst>
            </p:spPr>
            <p:txBody>
              <a:bodyPr lIns="90488" tIns="44450" rIns="90488" bIns="44450" anchor="ctr" anchorCtr="1"/>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90000"/>
                  </a:lnSpc>
                </a:pPr>
                <a:r>
                  <a:rPr lang="en-US" altLang="en-US" sz="2200" b="1">
                    <a:solidFill>
                      <a:srgbClr val="000000"/>
                    </a:solidFill>
                    <a:latin typeface="Arial" panose="020B0604020202020204" pitchFamily="34" charset="0"/>
                  </a:rPr>
                  <a:t>Consumer notices certain stimuli </a:t>
                </a:r>
              </a:p>
              <a:p>
                <a:pPr algn="ctr">
                  <a:lnSpc>
                    <a:spcPct val="90000"/>
                  </a:lnSpc>
                </a:pPr>
                <a:r>
                  <a:rPr lang="en-US" altLang="en-US" sz="2200" b="1">
                    <a:solidFill>
                      <a:srgbClr val="000000"/>
                    </a:solidFill>
                    <a:latin typeface="Arial" panose="020B0604020202020204" pitchFamily="34" charset="0"/>
                  </a:rPr>
                  <a:t>and ignores others</a:t>
                </a:r>
              </a:p>
            </p:txBody>
          </p:sp>
          <p:sp>
            <p:nvSpPr>
              <p:cNvPr id="59399" name="Rectangle 15">
                <a:extLst>
                  <a:ext uri="{FF2B5EF4-FFF2-40B4-BE49-F238E27FC236}">
                    <a16:creationId xmlns:a16="http://schemas.microsoft.com/office/drawing/2014/main" id="{611E05B7-F6DD-44E3-83A7-8987136CBCE7}"/>
                  </a:ext>
                </a:extLst>
              </p:cNvPr>
              <p:cNvSpPr>
                <a:spLocks noChangeArrowheads="1"/>
              </p:cNvSpPr>
              <p:nvPr/>
            </p:nvSpPr>
            <p:spPr bwMode="auto">
              <a:xfrm>
                <a:off x="1642" y="1972"/>
                <a:ext cx="3926" cy="858"/>
              </a:xfrm>
              <a:prstGeom prst="rect">
                <a:avLst/>
              </a:prstGeom>
              <a:solidFill>
                <a:srgbClr val="99CCFF"/>
              </a:solidFill>
              <a:ln w="12700">
                <a:solidFill>
                  <a:schemeClr val="bg2"/>
                </a:solidFill>
                <a:miter lim="800000"/>
                <a:headEnd/>
                <a:tailEnd/>
              </a:ln>
              <a:effectLst>
                <a:outerShdw dist="71842" dir="2700000" algn="ctr" rotWithShape="0">
                  <a:schemeClr val="bg2"/>
                </a:outerShdw>
              </a:effectLst>
            </p:spPr>
            <p:txBody>
              <a:bodyPr lIns="90488" tIns="44450" rIns="90488" bIns="44450" anchor="ctr" anchorCtr="1"/>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90000"/>
                  </a:lnSpc>
                </a:pPr>
                <a:r>
                  <a:rPr lang="en-US" altLang="en-US" sz="2200" b="1">
                    <a:solidFill>
                      <a:srgbClr val="000000"/>
                    </a:solidFill>
                    <a:latin typeface="Arial" panose="020B0604020202020204" pitchFamily="34" charset="0"/>
                  </a:rPr>
                  <a:t>Consumer changes or distorts information that conflicts </a:t>
                </a:r>
              </a:p>
              <a:p>
                <a:pPr algn="ctr">
                  <a:lnSpc>
                    <a:spcPct val="90000"/>
                  </a:lnSpc>
                </a:pPr>
                <a:r>
                  <a:rPr lang="en-US" altLang="en-US" sz="2200" b="1">
                    <a:solidFill>
                      <a:srgbClr val="000000"/>
                    </a:solidFill>
                    <a:latin typeface="Arial" panose="020B0604020202020204" pitchFamily="34" charset="0"/>
                  </a:rPr>
                  <a:t>with feelings or beliefs</a:t>
                </a:r>
              </a:p>
            </p:txBody>
          </p:sp>
          <p:sp>
            <p:nvSpPr>
              <p:cNvPr id="59400" name="Rectangle 16">
                <a:extLst>
                  <a:ext uri="{FF2B5EF4-FFF2-40B4-BE49-F238E27FC236}">
                    <a16:creationId xmlns:a16="http://schemas.microsoft.com/office/drawing/2014/main" id="{191385C1-2ACD-4884-9E31-6025D09122BA}"/>
                  </a:ext>
                </a:extLst>
              </p:cNvPr>
              <p:cNvSpPr>
                <a:spLocks noChangeArrowheads="1"/>
              </p:cNvSpPr>
              <p:nvPr/>
            </p:nvSpPr>
            <p:spPr bwMode="auto">
              <a:xfrm>
                <a:off x="1642" y="2841"/>
                <a:ext cx="3926" cy="855"/>
              </a:xfrm>
              <a:prstGeom prst="rect">
                <a:avLst/>
              </a:prstGeom>
              <a:solidFill>
                <a:srgbClr val="A0CA42"/>
              </a:solidFill>
              <a:ln w="12700">
                <a:solidFill>
                  <a:schemeClr val="bg2"/>
                </a:solidFill>
                <a:miter lim="800000"/>
                <a:headEnd/>
                <a:tailEnd/>
              </a:ln>
              <a:effectLst>
                <a:outerShdw dist="71842" dir="2700000" algn="ctr" rotWithShape="0">
                  <a:schemeClr val="bg2"/>
                </a:outerShdw>
              </a:effectLst>
            </p:spPr>
            <p:txBody>
              <a:bodyPr lIns="90488" tIns="44450" rIns="90488" bIns="44450" anchor="ctr" anchorCtr="1"/>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90000"/>
                  </a:lnSpc>
                </a:pPr>
                <a:r>
                  <a:rPr lang="en-US" altLang="en-US" sz="2200" b="1">
                    <a:solidFill>
                      <a:srgbClr val="000000"/>
                    </a:solidFill>
                    <a:latin typeface="Arial" panose="020B0604020202020204" pitchFamily="34" charset="0"/>
                  </a:rPr>
                  <a:t>Consumer remembers only </a:t>
                </a:r>
              </a:p>
              <a:p>
                <a:pPr algn="ctr">
                  <a:lnSpc>
                    <a:spcPct val="90000"/>
                  </a:lnSpc>
                </a:pPr>
                <a:r>
                  <a:rPr lang="en-US" altLang="en-US" sz="2200" b="1">
                    <a:solidFill>
                      <a:srgbClr val="000000"/>
                    </a:solidFill>
                    <a:latin typeface="Arial" panose="020B0604020202020204" pitchFamily="34" charset="0"/>
                  </a:rPr>
                  <a:t>that information that </a:t>
                </a:r>
              </a:p>
              <a:p>
                <a:pPr algn="ctr">
                  <a:lnSpc>
                    <a:spcPct val="90000"/>
                  </a:lnSpc>
                </a:pPr>
                <a:r>
                  <a:rPr lang="en-US" altLang="en-US" sz="2200" b="1">
                    <a:solidFill>
                      <a:srgbClr val="000000"/>
                    </a:solidFill>
                    <a:latin typeface="Arial" panose="020B0604020202020204" pitchFamily="34" charset="0"/>
                  </a:rPr>
                  <a:t>supports personal beliefs</a:t>
                </a:r>
              </a:p>
            </p:txBody>
          </p:sp>
        </p:gr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a:extLst>
              <a:ext uri="{FF2B5EF4-FFF2-40B4-BE49-F238E27FC236}">
                <a16:creationId xmlns:a16="http://schemas.microsoft.com/office/drawing/2014/main" id="{8349D004-D4B8-497E-B94D-F503FABEA9ED}"/>
              </a:ext>
            </a:extLst>
          </p:cNvPr>
          <p:cNvSpPr>
            <a:spLocks noChangeArrowheads="1"/>
          </p:cNvSpPr>
          <p:nvPr/>
        </p:nvSpPr>
        <p:spPr bwMode="auto">
          <a:xfrm>
            <a:off x="2212976" y="227014"/>
            <a:ext cx="7769225" cy="915987"/>
          </a:xfrm>
          <a:prstGeom prst="roundRect">
            <a:avLst>
              <a:gd name="adj" fmla="val 16667"/>
            </a:avLst>
          </a:prstGeom>
          <a:solidFill>
            <a:srgbClr val="FFF6E1"/>
          </a:solidFill>
          <a:ln w="38100">
            <a:solidFill>
              <a:srgbClr val="E4B900"/>
            </a:solidFill>
            <a:round/>
            <a:headEnd/>
            <a:tailEnd/>
          </a:ln>
        </p:spPr>
        <p:txBody>
          <a:bodyPr anchor="ctr" anchorCtr="1"/>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r>
              <a:rPr lang="en-US" altLang="en-US" sz="2800" b="1">
                <a:solidFill>
                  <a:srgbClr val="CC3300"/>
                </a:solidFill>
                <a:latin typeface="Arial" panose="020B0604020202020204" pitchFamily="34" charset="0"/>
              </a:rPr>
              <a:t>PSYCHOLOGICAL INFLUENCES</a:t>
            </a:r>
            <a:br>
              <a:rPr lang="en-US" altLang="en-US" sz="2800" b="1">
                <a:solidFill>
                  <a:srgbClr val="CC3300"/>
                </a:solidFill>
                <a:latin typeface="Arial" panose="020B0604020202020204" pitchFamily="34" charset="0"/>
              </a:rPr>
            </a:br>
            <a:r>
              <a:rPr lang="en-US" altLang="en-US" sz="2800" b="1">
                <a:solidFill>
                  <a:srgbClr val="CC3300"/>
                </a:solidFill>
                <a:latin typeface="Arial" panose="020B0604020202020204" pitchFamily="34" charset="0"/>
              </a:rPr>
              <a:t>ON CONSUMER BEHAVIOR</a:t>
            </a:r>
          </a:p>
        </p:txBody>
      </p:sp>
      <p:sp>
        <p:nvSpPr>
          <p:cNvPr id="61443" name="Rectangle 17">
            <a:hlinkClick r:id="rId3" action="ppaction://hlinksldjump"/>
            <a:extLst>
              <a:ext uri="{FF2B5EF4-FFF2-40B4-BE49-F238E27FC236}">
                <a16:creationId xmlns:a16="http://schemas.microsoft.com/office/drawing/2014/main" id="{BFE12B4F-57CE-4F13-9441-88A2BB8105BD}"/>
              </a:ext>
            </a:extLst>
          </p:cNvPr>
          <p:cNvSpPr>
            <a:spLocks noChangeArrowheads="1"/>
          </p:cNvSpPr>
          <p:nvPr/>
        </p:nvSpPr>
        <p:spPr bwMode="auto">
          <a:xfrm>
            <a:off x="1524000" y="1295400"/>
            <a:ext cx="891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buClr>
                <a:srgbClr val="CC3300"/>
              </a:buClr>
              <a:buFont typeface="Wingdings" panose="05000000000000000000" pitchFamily="2" charset="2"/>
              <a:buChar char="§"/>
            </a:pPr>
            <a:r>
              <a:rPr lang="en-US" altLang="en-US" sz="2800" b="1">
                <a:latin typeface="Times New Roman" panose="02020603050405020304" pitchFamily="18" charset="0"/>
              </a:rPr>
              <a:t>  </a:t>
            </a:r>
            <a:r>
              <a:rPr lang="en-US" altLang="en-US" sz="2800" b="1">
                <a:solidFill>
                  <a:srgbClr val="0066FF"/>
                </a:solidFill>
                <a:latin typeface="Times New Roman" panose="02020603050405020304" pitchFamily="18" charset="0"/>
              </a:rPr>
              <a:t>Motivation – what stimulates behavior to satisfy a need </a:t>
            </a:r>
            <a:endParaRPr lang="en-US" altLang="en-US" b="1">
              <a:solidFill>
                <a:srgbClr val="0066FF"/>
              </a:solidFill>
              <a:latin typeface="Times New Roman" panose="02020603050405020304" pitchFamily="18" charset="0"/>
            </a:endParaRPr>
          </a:p>
        </p:txBody>
      </p:sp>
      <p:pic>
        <p:nvPicPr>
          <p:cNvPr id="61444" name="Picture 26" descr="Fig05-5">
            <a:extLst>
              <a:ext uri="{FF2B5EF4-FFF2-40B4-BE49-F238E27FC236}">
                <a16:creationId xmlns:a16="http://schemas.microsoft.com/office/drawing/2014/main" id="{8D8E2243-918E-4A92-BAEB-222F0FC0E9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057400"/>
            <a:ext cx="7086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Rectangle 27">
            <a:extLst>
              <a:ext uri="{FF2B5EF4-FFF2-40B4-BE49-F238E27FC236}">
                <a16:creationId xmlns:a16="http://schemas.microsoft.com/office/drawing/2014/main" id="{3AAC4DA3-2FFD-4CB5-8B56-0DF837D3FC6C}"/>
              </a:ext>
            </a:extLst>
          </p:cNvPr>
          <p:cNvSpPr>
            <a:spLocks noChangeArrowheads="1"/>
          </p:cNvSpPr>
          <p:nvPr/>
        </p:nvSpPr>
        <p:spPr bwMode="auto">
          <a:xfrm>
            <a:off x="7162800" y="3962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r>
              <a:rPr lang="en-US" altLang="en-US" sz="2800" b="1">
                <a:solidFill>
                  <a:schemeClr val="tx2"/>
                </a:solidFill>
                <a:latin typeface="Arial" panose="020B0604020202020204" pitchFamily="34" charset="0"/>
              </a:rPr>
              <a:t>  </a:t>
            </a:r>
            <a:r>
              <a:rPr lang="en-US" altLang="en-US" b="1">
                <a:solidFill>
                  <a:schemeClr val="tx2"/>
                </a:solidFill>
                <a:latin typeface="Arial" panose="020B0604020202020204" pitchFamily="34" charset="0"/>
              </a:rPr>
              <a:t>Maslow’s Hierarchy</a:t>
            </a:r>
            <a:br>
              <a:rPr lang="en-US" altLang="en-US" b="1">
                <a:solidFill>
                  <a:schemeClr val="tx2"/>
                </a:solidFill>
                <a:latin typeface="Arial" panose="020B0604020202020204" pitchFamily="34" charset="0"/>
              </a:rPr>
            </a:br>
            <a:r>
              <a:rPr lang="en-US" altLang="en-US" b="1">
                <a:solidFill>
                  <a:schemeClr val="tx2"/>
                </a:solidFill>
                <a:latin typeface="Arial" panose="020B0604020202020204" pitchFamily="34" charset="0"/>
              </a:rPr>
              <a:t>          of Needs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a:extLst>
              <a:ext uri="{FF2B5EF4-FFF2-40B4-BE49-F238E27FC236}">
                <a16:creationId xmlns:a16="http://schemas.microsoft.com/office/drawing/2014/main" id="{9DF70483-63C7-4B1D-B89C-36FA762BEA08}"/>
              </a:ext>
            </a:extLst>
          </p:cNvPr>
          <p:cNvSpPr>
            <a:spLocks noChangeArrowheads="1"/>
          </p:cNvSpPr>
          <p:nvPr/>
        </p:nvSpPr>
        <p:spPr bwMode="auto">
          <a:xfrm>
            <a:off x="2212976" y="227013"/>
            <a:ext cx="7769225" cy="1143000"/>
          </a:xfrm>
          <a:prstGeom prst="roundRect">
            <a:avLst>
              <a:gd name="adj" fmla="val 16667"/>
            </a:avLst>
          </a:prstGeom>
          <a:solidFill>
            <a:srgbClr val="FFF6E1"/>
          </a:solidFill>
          <a:ln w="38100">
            <a:solidFill>
              <a:srgbClr val="E4B900"/>
            </a:solidFill>
            <a:round/>
            <a:headEnd/>
            <a:tailEnd/>
          </a:ln>
        </p:spPr>
        <p:txBody>
          <a:bodyPr anchor="ctr" anchorCtr="1"/>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r>
              <a:rPr lang="en-US" altLang="en-US" sz="3200" b="1">
                <a:solidFill>
                  <a:srgbClr val="CC3300"/>
                </a:solidFill>
                <a:latin typeface="Arial" panose="020B0604020202020204" pitchFamily="34" charset="0"/>
              </a:rPr>
              <a:t>SOCIOCULTURAL INFLUENCES</a:t>
            </a:r>
            <a:br>
              <a:rPr lang="en-US" altLang="en-US" sz="3200" b="1">
                <a:solidFill>
                  <a:srgbClr val="CC3300"/>
                </a:solidFill>
                <a:latin typeface="Arial" panose="020B0604020202020204" pitchFamily="34" charset="0"/>
              </a:rPr>
            </a:br>
            <a:r>
              <a:rPr lang="en-US" altLang="en-US" sz="3200" b="1">
                <a:solidFill>
                  <a:srgbClr val="CC3300"/>
                </a:solidFill>
                <a:latin typeface="Arial" panose="020B0604020202020204" pitchFamily="34" charset="0"/>
              </a:rPr>
              <a:t>ON CONSUMER BEHAVIOR</a:t>
            </a:r>
          </a:p>
        </p:txBody>
      </p:sp>
      <p:sp>
        <p:nvSpPr>
          <p:cNvPr id="63491" name="Rectangle 6">
            <a:hlinkClick r:id="" action="ppaction://noaction"/>
            <a:extLst>
              <a:ext uri="{FF2B5EF4-FFF2-40B4-BE49-F238E27FC236}">
                <a16:creationId xmlns:a16="http://schemas.microsoft.com/office/drawing/2014/main" id="{4771172A-80D5-45A9-8F39-3E821BD2E5D3}"/>
              </a:ext>
            </a:extLst>
          </p:cNvPr>
          <p:cNvSpPr>
            <a:spLocks noChangeArrowheads="1"/>
          </p:cNvSpPr>
          <p:nvPr/>
        </p:nvSpPr>
        <p:spPr bwMode="auto">
          <a:xfrm>
            <a:off x="2209801" y="1524000"/>
            <a:ext cx="7769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buClr>
                <a:srgbClr val="CC3300"/>
              </a:buClr>
              <a:buFont typeface="Wingdings" panose="05000000000000000000" pitchFamily="2" charset="2"/>
              <a:buChar char="§"/>
            </a:pPr>
            <a:r>
              <a:rPr lang="en-US" altLang="en-US" sz="2800" b="1">
                <a:latin typeface="Times New Roman" panose="02020603050405020304" pitchFamily="18" charset="0"/>
              </a:rPr>
              <a:t>  </a:t>
            </a:r>
            <a:r>
              <a:rPr lang="en-US" altLang="en-US" sz="2800" b="1">
                <a:solidFill>
                  <a:srgbClr val="0066FF"/>
                </a:solidFill>
                <a:latin typeface="Times New Roman" panose="02020603050405020304" pitchFamily="18" charset="0"/>
              </a:rPr>
              <a:t>Family Life Cycle</a:t>
            </a:r>
            <a:endParaRPr lang="en-US" altLang="en-US" sz="2800" b="1">
              <a:latin typeface="Times New Roman" panose="02020603050405020304" pitchFamily="18" charset="0"/>
            </a:endParaRPr>
          </a:p>
        </p:txBody>
      </p:sp>
      <p:pic>
        <p:nvPicPr>
          <p:cNvPr id="63492" name="Picture 15" descr="5-9">
            <a:extLst>
              <a:ext uri="{FF2B5EF4-FFF2-40B4-BE49-F238E27FC236}">
                <a16:creationId xmlns:a16="http://schemas.microsoft.com/office/drawing/2014/main" id="{B1552211-B0CA-4B58-992F-BAD23C6794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650" y="2333626"/>
            <a:ext cx="88963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a:extLst>
              <a:ext uri="{FF2B5EF4-FFF2-40B4-BE49-F238E27FC236}">
                <a16:creationId xmlns:a16="http://schemas.microsoft.com/office/drawing/2014/main" id="{7031D4DA-67D7-4113-9D65-8CE1228D9C10}"/>
              </a:ext>
            </a:extLst>
          </p:cNvPr>
          <p:cNvSpPr>
            <a:spLocks noChangeArrowheads="1"/>
          </p:cNvSpPr>
          <p:nvPr/>
        </p:nvSpPr>
        <p:spPr bwMode="auto">
          <a:xfrm>
            <a:off x="2133601" y="1600201"/>
            <a:ext cx="776922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buClr>
                <a:srgbClr val="CC3300"/>
              </a:buClr>
              <a:buFont typeface="Wingdings" panose="05000000000000000000" pitchFamily="2" charset="2"/>
              <a:buChar char="§"/>
            </a:pPr>
            <a:r>
              <a:rPr lang="en-US" altLang="en-US" sz="2800" b="1">
                <a:latin typeface="Times New Roman" panose="02020603050405020304" pitchFamily="18" charset="0"/>
              </a:rPr>
              <a:t>  Family Decision Making</a:t>
            </a:r>
          </a:p>
        </p:txBody>
      </p:sp>
      <p:sp>
        <p:nvSpPr>
          <p:cNvPr id="65539" name="Rectangle 4">
            <a:extLst>
              <a:ext uri="{FF2B5EF4-FFF2-40B4-BE49-F238E27FC236}">
                <a16:creationId xmlns:a16="http://schemas.microsoft.com/office/drawing/2014/main" id="{ADC52BC5-F239-4C95-BC12-C56EFCF991CF}"/>
              </a:ext>
            </a:extLst>
          </p:cNvPr>
          <p:cNvSpPr>
            <a:spLocks noChangeArrowheads="1"/>
          </p:cNvSpPr>
          <p:nvPr/>
        </p:nvSpPr>
        <p:spPr bwMode="auto">
          <a:xfrm>
            <a:off x="2592388" y="2149476"/>
            <a:ext cx="3656012"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buClr>
                <a:srgbClr val="CC3300"/>
              </a:buClr>
              <a:buFont typeface="Times" panose="02020603050405020304" pitchFamily="18" charset="0"/>
              <a:buChar char="•"/>
            </a:pPr>
            <a:r>
              <a:rPr lang="en-US" altLang="en-US" b="1">
                <a:latin typeface="Times New Roman" panose="02020603050405020304" pitchFamily="18" charset="0"/>
              </a:rPr>
              <a:t>  Information Gatherer</a:t>
            </a:r>
            <a:endParaRPr lang="en-US" altLang="en-US" b="1">
              <a:solidFill>
                <a:srgbClr val="0066FF"/>
              </a:solidFill>
              <a:latin typeface="Times New Roman" panose="02020603050405020304" pitchFamily="18" charset="0"/>
            </a:endParaRPr>
          </a:p>
        </p:txBody>
      </p:sp>
      <p:sp>
        <p:nvSpPr>
          <p:cNvPr id="65540" name="Rectangle 5">
            <a:extLst>
              <a:ext uri="{FF2B5EF4-FFF2-40B4-BE49-F238E27FC236}">
                <a16:creationId xmlns:a16="http://schemas.microsoft.com/office/drawing/2014/main" id="{CEB9496A-7982-4BD8-B869-1CD333A6585E}"/>
              </a:ext>
            </a:extLst>
          </p:cNvPr>
          <p:cNvSpPr>
            <a:spLocks noChangeArrowheads="1"/>
          </p:cNvSpPr>
          <p:nvPr/>
        </p:nvSpPr>
        <p:spPr bwMode="auto">
          <a:xfrm>
            <a:off x="2592388" y="2697163"/>
            <a:ext cx="22860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buClr>
                <a:srgbClr val="CC3300"/>
              </a:buClr>
              <a:buFont typeface="Times" panose="02020603050405020304" pitchFamily="18" charset="0"/>
              <a:buChar char="•"/>
            </a:pPr>
            <a:r>
              <a:rPr lang="en-US" altLang="en-US" b="1">
                <a:latin typeface="Times New Roman" panose="02020603050405020304" pitchFamily="18" charset="0"/>
              </a:rPr>
              <a:t>  Influencer</a:t>
            </a:r>
            <a:endParaRPr lang="en-US" altLang="en-US" b="1">
              <a:solidFill>
                <a:srgbClr val="0066FF"/>
              </a:solidFill>
              <a:latin typeface="Times New Roman" panose="02020603050405020304" pitchFamily="18" charset="0"/>
            </a:endParaRPr>
          </a:p>
        </p:txBody>
      </p:sp>
      <p:sp>
        <p:nvSpPr>
          <p:cNvPr id="65541" name="Rectangle 6">
            <a:extLst>
              <a:ext uri="{FF2B5EF4-FFF2-40B4-BE49-F238E27FC236}">
                <a16:creationId xmlns:a16="http://schemas.microsoft.com/office/drawing/2014/main" id="{25C14A7E-F0CB-43AA-8569-78B45EDE47F3}"/>
              </a:ext>
            </a:extLst>
          </p:cNvPr>
          <p:cNvSpPr>
            <a:spLocks noChangeArrowheads="1"/>
          </p:cNvSpPr>
          <p:nvPr/>
        </p:nvSpPr>
        <p:spPr bwMode="auto">
          <a:xfrm>
            <a:off x="8153401" y="2133601"/>
            <a:ext cx="3656013"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buClr>
                <a:srgbClr val="CC3300"/>
              </a:buClr>
              <a:buFont typeface="Times" panose="02020603050405020304" pitchFamily="18" charset="0"/>
              <a:buChar char="•"/>
            </a:pPr>
            <a:r>
              <a:rPr lang="en-US" altLang="en-US" b="1">
                <a:latin typeface="Times New Roman" panose="02020603050405020304" pitchFamily="18" charset="0"/>
              </a:rPr>
              <a:t>  Decision Maker</a:t>
            </a:r>
            <a:endParaRPr lang="en-US" altLang="en-US" b="1">
              <a:solidFill>
                <a:srgbClr val="0066FF"/>
              </a:solidFill>
              <a:latin typeface="Times New Roman" panose="02020603050405020304" pitchFamily="18" charset="0"/>
            </a:endParaRPr>
          </a:p>
        </p:txBody>
      </p:sp>
      <p:sp>
        <p:nvSpPr>
          <p:cNvPr id="65542" name="Rectangle 7">
            <a:extLst>
              <a:ext uri="{FF2B5EF4-FFF2-40B4-BE49-F238E27FC236}">
                <a16:creationId xmlns:a16="http://schemas.microsoft.com/office/drawing/2014/main" id="{A9C4EDDC-7FB7-41FE-89F9-A8852846F473}"/>
              </a:ext>
            </a:extLst>
          </p:cNvPr>
          <p:cNvSpPr>
            <a:spLocks noChangeArrowheads="1"/>
          </p:cNvSpPr>
          <p:nvPr/>
        </p:nvSpPr>
        <p:spPr bwMode="auto">
          <a:xfrm>
            <a:off x="6248400" y="2149476"/>
            <a:ext cx="22860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buClr>
                <a:srgbClr val="CC3300"/>
              </a:buClr>
              <a:buFont typeface="Times" panose="02020603050405020304" pitchFamily="18" charset="0"/>
              <a:buChar char="•"/>
            </a:pPr>
            <a:r>
              <a:rPr lang="en-US" altLang="en-US" b="1">
                <a:latin typeface="Times New Roman" panose="02020603050405020304" pitchFamily="18" charset="0"/>
              </a:rPr>
              <a:t>  Purchaser</a:t>
            </a:r>
            <a:endParaRPr lang="en-US" altLang="en-US" b="1">
              <a:solidFill>
                <a:srgbClr val="0066FF"/>
              </a:solidFill>
              <a:latin typeface="Times New Roman" panose="02020603050405020304" pitchFamily="18" charset="0"/>
            </a:endParaRPr>
          </a:p>
        </p:txBody>
      </p:sp>
      <p:sp>
        <p:nvSpPr>
          <p:cNvPr id="65543" name="Rectangle 8">
            <a:extLst>
              <a:ext uri="{FF2B5EF4-FFF2-40B4-BE49-F238E27FC236}">
                <a16:creationId xmlns:a16="http://schemas.microsoft.com/office/drawing/2014/main" id="{F329E4B8-E9AC-4E64-B450-9EF7AA5877CE}"/>
              </a:ext>
            </a:extLst>
          </p:cNvPr>
          <p:cNvSpPr>
            <a:spLocks noChangeArrowheads="1"/>
          </p:cNvSpPr>
          <p:nvPr/>
        </p:nvSpPr>
        <p:spPr bwMode="auto">
          <a:xfrm>
            <a:off x="6248400" y="2697163"/>
            <a:ext cx="22860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buClr>
                <a:srgbClr val="CC3300"/>
              </a:buClr>
              <a:buFont typeface="Times" panose="02020603050405020304" pitchFamily="18" charset="0"/>
              <a:buChar char="•"/>
            </a:pPr>
            <a:r>
              <a:rPr lang="en-US" altLang="en-US" b="1">
                <a:latin typeface="Times New Roman" panose="02020603050405020304" pitchFamily="18" charset="0"/>
              </a:rPr>
              <a:t>  User</a:t>
            </a:r>
            <a:endParaRPr lang="en-US" altLang="en-US" b="1">
              <a:solidFill>
                <a:srgbClr val="0066FF"/>
              </a:solidFill>
              <a:latin typeface="Times New Roman" panose="02020603050405020304" pitchFamily="18" charset="0"/>
            </a:endParaRPr>
          </a:p>
        </p:txBody>
      </p:sp>
      <p:sp>
        <p:nvSpPr>
          <p:cNvPr id="65544" name="AutoShape 19">
            <a:extLst>
              <a:ext uri="{FF2B5EF4-FFF2-40B4-BE49-F238E27FC236}">
                <a16:creationId xmlns:a16="http://schemas.microsoft.com/office/drawing/2014/main" id="{58959ABB-5C3D-41D7-9714-270C6A443B44}"/>
              </a:ext>
            </a:extLst>
          </p:cNvPr>
          <p:cNvSpPr>
            <a:spLocks noChangeArrowheads="1"/>
          </p:cNvSpPr>
          <p:nvPr/>
        </p:nvSpPr>
        <p:spPr bwMode="auto">
          <a:xfrm>
            <a:off x="2212976" y="227014"/>
            <a:ext cx="7769225" cy="992187"/>
          </a:xfrm>
          <a:prstGeom prst="roundRect">
            <a:avLst>
              <a:gd name="adj" fmla="val 16667"/>
            </a:avLst>
          </a:prstGeom>
          <a:solidFill>
            <a:srgbClr val="FFF6E1"/>
          </a:solidFill>
          <a:ln w="38100">
            <a:solidFill>
              <a:srgbClr val="E4B900"/>
            </a:solidFill>
            <a:round/>
            <a:headEnd/>
            <a:tailEnd/>
          </a:ln>
        </p:spPr>
        <p:txBody>
          <a:bodyPr anchor="ctr" anchorCtr="1"/>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r>
              <a:rPr lang="en-US" altLang="en-US" sz="3200" b="1">
                <a:solidFill>
                  <a:srgbClr val="CC3300"/>
                </a:solidFill>
                <a:latin typeface="Arial" panose="020B0604020202020204" pitchFamily="34" charset="0"/>
              </a:rPr>
              <a:t>SOCIOCULTURAL INFLUENCES</a:t>
            </a:r>
            <a:br>
              <a:rPr lang="en-US" altLang="en-US" sz="3200" b="1">
                <a:solidFill>
                  <a:srgbClr val="CC3300"/>
                </a:solidFill>
                <a:latin typeface="Arial" panose="020B0604020202020204" pitchFamily="34" charset="0"/>
              </a:rPr>
            </a:br>
            <a:r>
              <a:rPr lang="en-US" altLang="en-US" sz="3200" b="1">
                <a:solidFill>
                  <a:srgbClr val="CC3300"/>
                </a:solidFill>
                <a:latin typeface="Arial" panose="020B0604020202020204" pitchFamily="34" charset="0"/>
              </a:rPr>
              <a:t>ON CONSUMER BEHAVIOR</a:t>
            </a:r>
          </a:p>
        </p:txBody>
      </p:sp>
      <p:sp>
        <p:nvSpPr>
          <p:cNvPr id="65545" name="Text Box 20">
            <a:extLst>
              <a:ext uri="{FF2B5EF4-FFF2-40B4-BE49-F238E27FC236}">
                <a16:creationId xmlns:a16="http://schemas.microsoft.com/office/drawing/2014/main" id="{B455F826-37A1-4C89-9AD5-E3DC1C5FFE43}"/>
              </a:ext>
            </a:extLst>
          </p:cNvPr>
          <p:cNvSpPr txBox="1">
            <a:spLocks noChangeArrowheads="1"/>
          </p:cNvSpPr>
          <p:nvPr/>
        </p:nvSpPr>
        <p:spPr bwMode="auto">
          <a:xfrm>
            <a:off x="2209800" y="3429000"/>
            <a:ext cx="7301358" cy="193899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b="1"/>
              <a:t>Members assume different roles for different products</a:t>
            </a:r>
          </a:p>
          <a:p>
            <a:endParaRPr lang="en-US" altLang="en-US" b="1"/>
          </a:p>
          <a:p>
            <a:r>
              <a:rPr lang="en-US" altLang="en-US" b="1"/>
              <a:t>Men’s clothes?</a:t>
            </a:r>
          </a:p>
          <a:p>
            <a:r>
              <a:rPr lang="en-US" altLang="en-US" b="1"/>
              <a:t>Breakfast cereal?</a:t>
            </a:r>
          </a:p>
          <a:p>
            <a:r>
              <a:rPr lang="en-US" altLang="en-US" b="1"/>
              <a:t>Computer?</a:t>
            </a:r>
          </a:p>
        </p:txBody>
      </p:sp>
      <p:pic>
        <p:nvPicPr>
          <p:cNvPr id="65546" name="Picture 21" descr="pe02488_">
            <a:extLst>
              <a:ext uri="{FF2B5EF4-FFF2-40B4-BE49-F238E27FC236}">
                <a16:creationId xmlns:a16="http://schemas.microsoft.com/office/drawing/2014/main" id="{E82C574F-1DC2-4E02-B74D-AF5D8D3DB0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1" y="4343400"/>
            <a:ext cx="437356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3">
            <a:extLst>
              <a:ext uri="{FF2B5EF4-FFF2-40B4-BE49-F238E27FC236}">
                <a16:creationId xmlns:a16="http://schemas.microsoft.com/office/drawing/2014/main" id="{3640DFDC-61C7-4933-998C-927F9C093DB4}"/>
              </a:ext>
            </a:extLst>
          </p:cNvPr>
          <p:cNvSpPr>
            <a:spLocks noChangeArrowheads="1"/>
          </p:cNvSpPr>
          <p:nvPr/>
        </p:nvSpPr>
        <p:spPr bwMode="auto">
          <a:xfrm>
            <a:off x="2212976" y="304800"/>
            <a:ext cx="7769225" cy="914400"/>
          </a:xfrm>
          <a:prstGeom prst="roundRect">
            <a:avLst>
              <a:gd name="adj" fmla="val 50000"/>
            </a:avLst>
          </a:prstGeom>
          <a:solidFill>
            <a:srgbClr val="FFF6E1"/>
          </a:solidFill>
          <a:ln w="38100">
            <a:solidFill>
              <a:srgbClr val="E4B900"/>
            </a:solidFill>
            <a:round/>
            <a:headEnd/>
            <a:tailEnd/>
          </a:ln>
        </p:spPr>
        <p:txBody>
          <a:bodyPr anchor="ctr" anchorCtr="1"/>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r>
              <a:rPr lang="en-US" altLang="en-US" sz="3600" b="1">
                <a:solidFill>
                  <a:srgbClr val="CC3300"/>
                </a:solidFill>
                <a:latin typeface="Arial" panose="020B0604020202020204" pitchFamily="34" charset="0"/>
              </a:rPr>
              <a:t>Purchase Decision Process</a:t>
            </a:r>
          </a:p>
        </p:txBody>
      </p:sp>
      <p:sp>
        <p:nvSpPr>
          <p:cNvPr id="66563" name="Rectangle 4">
            <a:extLst>
              <a:ext uri="{FF2B5EF4-FFF2-40B4-BE49-F238E27FC236}">
                <a16:creationId xmlns:a16="http://schemas.microsoft.com/office/drawing/2014/main" id="{6C329B1B-8410-4F8D-86AD-AFB42298FCFF}"/>
              </a:ext>
            </a:extLst>
          </p:cNvPr>
          <p:cNvSpPr>
            <a:spLocks noChangeArrowheads="1"/>
          </p:cNvSpPr>
          <p:nvPr/>
        </p:nvSpPr>
        <p:spPr bwMode="auto">
          <a:xfrm>
            <a:off x="2439988" y="2057400"/>
            <a:ext cx="7313612" cy="2286000"/>
          </a:xfrm>
          <a:prstGeom prst="rect">
            <a:avLst/>
          </a:prstGeom>
          <a:solidFill>
            <a:schemeClr val="bg1"/>
          </a:solidFill>
          <a:ln w="9525">
            <a:solidFill>
              <a:schemeClr val="tx1"/>
            </a:solidFill>
            <a:miter lim="800000"/>
            <a:headEnd/>
            <a:tailEnd/>
          </a:ln>
          <a:effectLst>
            <a:outerShdw dist="71842" dir="2700000" algn="ctr" rotWithShape="0">
              <a:schemeClr val="bg2"/>
            </a:outerShdw>
          </a:effectLst>
        </p:spPr>
        <p:txBody>
          <a:bodyPr anchor="ctr" anchorCtr="1"/>
          <a:lstStyle>
            <a:lvl1pPr marL="342900" indent="-342900">
              <a:defRPr sz="2400">
                <a:solidFill>
                  <a:schemeClr val="tx1"/>
                </a:solidFill>
                <a:latin typeface="Times" panose="02020603050405020304" pitchFamily="18" charset="0"/>
              </a:defRPr>
            </a:lvl1pPr>
            <a:lvl2pPr marL="231775">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lvl="1" eaLnBrk="1" hangingPunct="1">
              <a:spcBef>
                <a:spcPct val="20000"/>
              </a:spcBef>
            </a:pPr>
            <a:r>
              <a:rPr lang="en-US" altLang="en-US" sz="3200">
                <a:latin typeface="Times New Roman" panose="02020603050405020304" pitchFamily="18" charset="0"/>
              </a:rPr>
              <a:t>The </a:t>
            </a:r>
            <a:r>
              <a:rPr lang="en-US" altLang="en-US" sz="3200" b="1">
                <a:latin typeface="Times New Roman" panose="02020603050405020304" pitchFamily="18" charset="0"/>
              </a:rPr>
              <a:t>purchase decision process </a:t>
            </a:r>
            <a:r>
              <a:rPr lang="en-US" altLang="en-US" sz="3200">
                <a:latin typeface="Times New Roman" panose="02020603050405020304" pitchFamily="18" charset="0"/>
              </a:rPr>
              <a:t>is the stages a buyer passes through in making choices about which products and services to buy.</a:t>
            </a:r>
          </a:p>
        </p:txBody>
      </p:sp>
      <p:pic>
        <p:nvPicPr>
          <p:cNvPr id="66564" name="Picture 5">
            <a:hlinkClick r:id="" action="ppaction://hlinkshowjump?jump=lastslideviewed"/>
            <a:extLst>
              <a:ext uri="{FF2B5EF4-FFF2-40B4-BE49-F238E27FC236}">
                <a16:creationId xmlns:a16="http://schemas.microsoft.com/office/drawing/2014/main" id="{619C0817-0568-4452-9409-0E4702F8A6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013" y="571182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3">
            <a:extLst>
              <a:ext uri="{FF2B5EF4-FFF2-40B4-BE49-F238E27FC236}">
                <a16:creationId xmlns:a16="http://schemas.microsoft.com/office/drawing/2014/main" id="{F47EA438-E7CB-45BA-92BE-C9CF72C4EDE4}"/>
              </a:ext>
            </a:extLst>
          </p:cNvPr>
          <p:cNvSpPr>
            <a:spLocks noChangeArrowheads="1"/>
          </p:cNvSpPr>
          <p:nvPr/>
        </p:nvSpPr>
        <p:spPr bwMode="auto">
          <a:xfrm>
            <a:off x="2212976" y="304800"/>
            <a:ext cx="7769225" cy="914400"/>
          </a:xfrm>
          <a:prstGeom prst="roundRect">
            <a:avLst>
              <a:gd name="adj" fmla="val 50000"/>
            </a:avLst>
          </a:prstGeom>
          <a:solidFill>
            <a:srgbClr val="FFF6E1"/>
          </a:solidFill>
          <a:ln w="38100">
            <a:solidFill>
              <a:srgbClr val="E4B900"/>
            </a:solidFill>
            <a:round/>
            <a:headEnd/>
            <a:tailEnd/>
          </a:ln>
        </p:spPr>
        <p:txBody>
          <a:bodyPr anchor="ctr" anchorCtr="1"/>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r>
              <a:rPr lang="en-US" altLang="en-US" sz="3600" b="1">
                <a:solidFill>
                  <a:srgbClr val="CC3300"/>
                </a:solidFill>
                <a:latin typeface="Arial" panose="020B0604020202020204" pitchFamily="34" charset="0"/>
              </a:rPr>
              <a:t>Involvement</a:t>
            </a:r>
          </a:p>
        </p:txBody>
      </p:sp>
      <p:sp>
        <p:nvSpPr>
          <p:cNvPr id="68611" name="Rectangle 4">
            <a:extLst>
              <a:ext uri="{FF2B5EF4-FFF2-40B4-BE49-F238E27FC236}">
                <a16:creationId xmlns:a16="http://schemas.microsoft.com/office/drawing/2014/main" id="{E9ACB50B-14B0-45E2-97F1-55F4A6F6E30D}"/>
              </a:ext>
            </a:extLst>
          </p:cNvPr>
          <p:cNvSpPr>
            <a:spLocks noChangeArrowheads="1"/>
          </p:cNvSpPr>
          <p:nvPr/>
        </p:nvSpPr>
        <p:spPr bwMode="auto">
          <a:xfrm>
            <a:off x="2439988" y="2057400"/>
            <a:ext cx="7313612" cy="1828800"/>
          </a:xfrm>
          <a:prstGeom prst="rect">
            <a:avLst/>
          </a:prstGeom>
          <a:solidFill>
            <a:schemeClr val="bg1"/>
          </a:solidFill>
          <a:ln w="9525">
            <a:solidFill>
              <a:schemeClr val="tx1"/>
            </a:solidFill>
            <a:miter lim="800000"/>
            <a:headEnd/>
            <a:tailEnd/>
          </a:ln>
          <a:effectLst>
            <a:outerShdw dist="71842" dir="2700000" algn="ctr" rotWithShape="0">
              <a:schemeClr val="bg2"/>
            </a:outerShdw>
          </a:effectLst>
        </p:spPr>
        <p:txBody>
          <a:bodyPr anchor="ctr" anchorCtr="1"/>
          <a:lstStyle>
            <a:lvl1pPr marL="342900" indent="-342900">
              <a:defRPr sz="2400">
                <a:solidFill>
                  <a:schemeClr val="tx1"/>
                </a:solidFill>
                <a:latin typeface="Times" panose="02020603050405020304" pitchFamily="18" charset="0"/>
              </a:defRPr>
            </a:lvl1pPr>
            <a:lvl2pPr marL="287338">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lvl="1" eaLnBrk="1" hangingPunct="1">
              <a:spcBef>
                <a:spcPct val="20000"/>
              </a:spcBef>
            </a:pPr>
            <a:r>
              <a:rPr lang="en-US" altLang="en-US" sz="3200" b="1">
                <a:latin typeface="Times New Roman" panose="02020603050405020304" pitchFamily="18" charset="0"/>
              </a:rPr>
              <a:t>Involvement </a:t>
            </a:r>
            <a:r>
              <a:rPr lang="en-US" altLang="en-US" sz="3200">
                <a:latin typeface="Times New Roman" panose="02020603050405020304" pitchFamily="18" charset="0"/>
              </a:rPr>
              <a:t>consists of the personal, social, and economic significance of the purchase to the consumer.</a:t>
            </a:r>
          </a:p>
        </p:txBody>
      </p:sp>
      <p:pic>
        <p:nvPicPr>
          <p:cNvPr id="68612" name="Picture 5">
            <a:hlinkClick r:id="" action="ppaction://hlinkshowjump?jump=lastslideviewed"/>
            <a:extLst>
              <a:ext uri="{FF2B5EF4-FFF2-40B4-BE49-F238E27FC236}">
                <a16:creationId xmlns:a16="http://schemas.microsoft.com/office/drawing/2014/main" id="{349B9D6B-5B87-418F-BAA5-84685A1F65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013" y="571182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3">
            <a:extLst>
              <a:ext uri="{FF2B5EF4-FFF2-40B4-BE49-F238E27FC236}">
                <a16:creationId xmlns:a16="http://schemas.microsoft.com/office/drawing/2014/main" id="{EDDF2D57-7881-4ACD-B320-8CC05D862FB2}"/>
              </a:ext>
            </a:extLst>
          </p:cNvPr>
          <p:cNvSpPr>
            <a:spLocks noChangeArrowheads="1"/>
          </p:cNvSpPr>
          <p:nvPr/>
        </p:nvSpPr>
        <p:spPr bwMode="auto">
          <a:xfrm>
            <a:off x="2212976" y="304800"/>
            <a:ext cx="7769225" cy="914400"/>
          </a:xfrm>
          <a:prstGeom prst="roundRect">
            <a:avLst>
              <a:gd name="adj" fmla="val 50000"/>
            </a:avLst>
          </a:prstGeom>
          <a:solidFill>
            <a:srgbClr val="FFF6E1"/>
          </a:solidFill>
          <a:ln w="38100">
            <a:solidFill>
              <a:srgbClr val="E4B900"/>
            </a:solidFill>
            <a:round/>
            <a:headEnd/>
            <a:tailEnd/>
          </a:ln>
        </p:spPr>
        <p:txBody>
          <a:bodyPr anchor="ctr" anchorCtr="1"/>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r>
              <a:rPr lang="en-US" altLang="en-US" sz="3600" b="1">
                <a:solidFill>
                  <a:srgbClr val="CC3300"/>
                </a:solidFill>
                <a:latin typeface="Arial" panose="020B0604020202020204" pitchFamily="34" charset="0"/>
              </a:rPr>
              <a:t>Motivation</a:t>
            </a:r>
          </a:p>
        </p:txBody>
      </p:sp>
      <p:sp>
        <p:nvSpPr>
          <p:cNvPr id="70659" name="Rectangle 4">
            <a:extLst>
              <a:ext uri="{FF2B5EF4-FFF2-40B4-BE49-F238E27FC236}">
                <a16:creationId xmlns:a16="http://schemas.microsoft.com/office/drawing/2014/main" id="{62C91CC9-72C6-4228-A22A-A55193F4568B}"/>
              </a:ext>
            </a:extLst>
          </p:cNvPr>
          <p:cNvSpPr>
            <a:spLocks noChangeArrowheads="1"/>
          </p:cNvSpPr>
          <p:nvPr/>
        </p:nvSpPr>
        <p:spPr bwMode="auto">
          <a:xfrm>
            <a:off x="2439988" y="2057400"/>
            <a:ext cx="7313612" cy="1371600"/>
          </a:xfrm>
          <a:prstGeom prst="rect">
            <a:avLst/>
          </a:prstGeom>
          <a:solidFill>
            <a:schemeClr val="bg1"/>
          </a:solidFill>
          <a:ln w="9525">
            <a:solidFill>
              <a:schemeClr val="tx1"/>
            </a:solidFill>
            <a:miter lim="800000"/>
            <a:headEnd/>
            <a:tailEnd/>
          </a:ln>
          <a:effectLst>
            <a:outerShdw dist="71842" dir="2700000" algn="ctr" rotWithShape="0">
              <a:schemeClr val="bg2"/>
            </a:outerShdw>
          </a:effectLst>
        </p:spPr>
        <p:txBody>
          <a:bodyPr anchor="ctr" anchorCtr="1"/>
          <a:lstStyle>
            <a:lvl1pPr marL="342900" indent="-342900">
              <a:defRPr sz="2400">
                <a:solidFill>
                  <a:schemeClr val="tx1"/>
                </a:solidFill>
                <a:latin typeface="Times" panose="02020603050405020304" pitchFamily="18" charset="0"/>
              </a:defRPr>
            </a:lvl1pPr>
            <a:lvl2pPr marL="287338">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lvl="1" eaLnBrk="1" hangingPunct="1">
              <a:spcBef>
                <a:spcPct val="20000"/>
              </a:spcBef>
            </a:pPr>
            <a:r>
              <a:rPr lang="en-US" altLang="en-US" sz="3200" b="1">
                <a:latin typeface="Times New Roman" panose="02020603050405020304" pitchFamily="18" charset="0"/>
              </a:rPr>
              <a:t>Motivation</a:t>
            </a:r>
            <a:r>
              <a:rPr lang="en-US" altLang="en-US" sz="3200">
                <a:latin typeface="Times New Roman" panose="02020603050405020304" pitchFamily="18" charset="0"/>
              </a:rPr>
              <a:t> is the energizing force that stimulates behavior to satisfy a need.</a:t>
            </a:r>
          </a:p>
        </p:txBody>
      </p:sp>
      <p:pic>
        <p:nvPicPr>
          <p:cNvPr id="70660" name="Picture 5">
            <a:hlinkClick r:id="" action="ppaction://hlinkshowjump?jump=lastslideviewed"/>
            <a:extLst>
              <a:ext uri="{FF2B5EF4-FFF2-40B4-BE49-F238E27FC236}">
                <a16:creationId xmlns:a16="http://schemas.microsoft.com/office/drawing/2014/main" id="{08553E9D-DFCD-4084-B2D4-8DBDD3B70E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013" y="571182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AutoShape 3">
            <a:extLst>
              <a:ext uri="{FF2B5EF4-FFF2-40B4-BE49-F238E27FC236}">
                <a16:creationId xmlns:a16="http://schemas.microsoft.com/office/drawing/2014/main" id="{8BEC8139-DDDA-40A3-961E-9EDDE670338E}"/>
              </a:ext>
            </a:extLst>
          </p:cNvPr>
          <p:cNvSpPr>
            <a:spLocks noChangeArrowheads="1"/>
          </p:cNvSpPr>
          <p:nvPr/>
        </p:nvSpPr>
        <p:spPr bwMode="auto">
          <a:xfrm>
            <a:off x="2212976" y="304800"/>
            <a:ext cx="7769225" cy="914400"/>
          </a:xfrm>
          <a:prstGeom prst="roundRect">
            <a:avLst>
              <a:gd name="adj" fmla="val 50000"/>
            </a:avLst>
          </a:prstGeom>
          <a:solidFill>
            <a:srgbClr val="FFF6E1"/>
          </a:solidFill>
          <a:ln w="38100">
            <a:solidFill>
              <a:srgbClr val="E4B900"/>
            </a:solidFill>
            <a:round/>
            <a:headEnd/>
            <a:tailEnd/>
          </a:ln>
        </p:spPr>
        <p:txBody>
          <a:bodyPr anchor="ctr" anchorCtr="1"/>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r>
              <a:rPr lang="en-US" altLang="en-US" sz="3600" b="1">
                <a:solidFill>
                  <a:srgbClr val="CC3300"/>
                </a:solidFill>
                <a:latin typeface="Arial" panose="020B0604020202020204" pitchFamily="34" charset="0"/>
              </a:rPr>
              <a:t>Learning</a:t>
            </a:r>
          </a:p>
        </p:txBody>
      </p:sp>
      <p:sp>
        <p:nvSpPr>
          <p:cNvPr id="72707" name="Rectangle 4">
            <a:extLst>
              <a:ext uri="{FF2B5EF4-FFF2-40B4-BE49-F238E27FC236}">
                <a16:creationId xmlns:a16="http://schemas.microsoft.com/office/drawing/2014/main" id="{C30AC1AA-F9C6-4EC6-B4CB-18046E36A86A}"/>
              </a:ext>
            </a:extLst>
          </p:cNvPr>
          <p:cNvSpPr>
            <a:spLocks noChangeArrowheads="1"/>
          </p:cNvSpPr>
          <p:nvPr/>
        </p:nvSpPr>
        <p:spPr bwMode="auto">
          <a:xfrm>
            <a:off x="2438401" y="2057400"/>
            <a:ext cx="7313613" cy="1828800"/>
          </a:xfrm>
          <a:prstGeom prst="rect">
            <a:avLst/>
          </a:prstGeom>
          <a:solidFill>
            <a:schemeClr val="bg1"/>
          </a:solidFill>
          <a:ln w="9525">
            <a:solidFill>
              <a:schemeClr val="tx1"/>
            </a:solidFill>
            <a:miter lim="800000"/>
            <a:headEnd/>
            <a:tailEnd/>
          </a:ln>
          <a:effectLst>
            <a:outerShdw dist="71842" dir="2700000" algn="ctr" rotWithShape="0">
              <a:schemeClr val="bg2"/>
            </a:outerShdw>
          </a:effectLst>
        </p:spPr>
        <p:txBody>
          <a:bodyPr anchor="ctr" anchorCtr="1"/>
          <a:lstStyle>
            <a:lvl1pPr marL="342900" indent="-342900">
              <a:defRPr sz="2400">
                <a:solidFill>
                  <a:schemeClr val="tx1"/>
                </a:solidFill>
                <a:latin typeface="Times" panose="02020603050405020304" pitchFamily="18" charset="0"/>
              </a:defRPr>
            </a:lvl1pPr>
            <a:lvl2pPr marL="22860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lvl="1" eaLnBrk="1" hangingPunct="1">
              <a:spcBef>
                <a:spcPct val="20000"/>
              </a:spcBef>
            </a:pPr>
            <a:r>
              <a:rPr lang="en-US" altLang="en-US" sz="3200" b="1">
                <a:latin typeface="Times New Roman" panose="02020603050405020304" pitchFamily="18" charset="0"/>
              </a:rPr>
              <a:t>Learning</a:t>
            </a:r>
            <a:r>
              <a:rPr lang="en-US" altLang="en-US" sz="3200">
                <a:latin typeface="Times New Roman" panose="02020603050405020304" pitchFamily="18" charset="0"/>
              </a:rPr>
              <a:t> refers to those behaviors that result from (1) repeated experience and (2) reasoning.</a:t>
            </a:r>
          </a:p>
        </p:txBody>
      </p:sp>
      <p:pic>
        <p:nvPicPr>
          <p:cNvPr id="72708" name="Picture 5">
            <a:hlinkClick r:id="" action="ppaction://hlinkshowjump?jump=lastslideviewed"/>
            <a:extLst>
              <a:ext uri="{FF2B5EF4-FFF2-40B4-BE49-F238E27FC236}">
                <a16:creationId xmlns:a16="http://schemas.microsoft.com/office/drawing/2014/main" id="{E6AE1B52-F158-4D3B-84D5-0F7F2ACB2D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013" y="571182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AutoShape 6">
            <a:extLst>
              <a:ext uri="{FF2B5EF4-FFF2-40B4-BE49-F238E27FC236}">
                <a16:creationId xmlns:a16="http://schemas.microsoft.com/office/drawing/2014/main" id="{DFA2F44B-A743-4013-9261-3DA0EA3DE70B}"/>
              </a:ext>
            </a:extLst>
          </p:cNvPr>
          <p:cNvSpPr>
            <a:spLocks noChangeArrowheads="1"/>
          </p:cNvSpPr>
          <p:nvPr/>
        </p:nvSpPr>
        <p:spPr bwMode="auto">
          <a:xfrm>
            <a:off x="2212976" y="304800"/>
            <a:ext cx="7769225" cy="914400"/>
          </a:xfrm>
          <a:prstGeom prst="roundRect">
            <a:avLst>
              <a:gd name="adj" fmla="val 50000"/>
            </a:avLst>
          </a:prstGeom>
          <a:solidFill>
            <a:srgbClr val="FFF6E1"/>
          </a:solidFill>
          <a:ln w="38100">
            <a:solidFill>
              <a:srgbClr val="E4B900"/>
            </a:solidFill>
            <a:round/>
            <a:headEnd/>
            <a:tailEnd/>
          </a:ln>
        </p:spPr>
        <p:txBody>
          <a:bodyPr anchor="ctr" anchorCtr="1"/>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r>
              <a:rPr lang="en-US" altLang="en-US" sz="3600" b="1">
                <a:solidFill>
                  <a:srgbClr val="CC3300"/>
                </a:solidFill>
                <a:latin typeface="Arial" panose="020B0604020202020204" pitchFamily="34" charset="0"/>
              </a:rPr>
              <a:t>Brand Loyalty</a:t>
            </a:r>
          </a:p>
        </p:txBody>
      </p:sp>
      <p:sp>
        <p:nvSpPr>
          <p:cNvPr id="74755" name="Rectangle 9">
            <a:extLst>
              <a:ext uri="{FF2B5EF4-FFF2-40B4-BE49-F238E27FC236}">
                <a16:creationId xmlns:a16="http://schemas.microsoft.com/office/drawing/2014/main" id="{277BDDF8-D5A1-4B7A-8CCC-6D24C00D88C9}"/>
              </a:ext>
            </a:extLst>
          </p:cNvPr>
          <p:cNvSpPr>
            <a:spLocks noChangeArrowheads="1"/>
          </p:cNvSpPr>
          <p:nvPr/>
        </p:nvSpPr>
        <p:spPr bwMode="auto">
          <a:xfrm>
            <a:off x="2439988" y="2057400"/>
            <a:ext cx="7313612" cy="1828800"/>
          </a:xfrm>
          <a:prstGeom prst="rect">
            <a:avLst/>
          </a:prstGeom>
          <a:solidFill>
            <a:schemeClr val="bg1"/>
          </a:solidFill>
          <a:ln w="9525">
            <a:solidFill>
              <a:schemeClr val="tx1"/>
            </a:solidFill>
            <a:miter lim="800000"/>
            <a:headEnd/>
            <a:tailEnd/>
          </a:ln>
          <a:effectLst>
            <a:outerShdw dist="71842" dir="2700000" algn="ctr" rotWithShape="0">
              <a:schemeClr val="bg2"/>
            </a:outerShdw>
          </a:effectLst>
        </p:spPr>
        <p:txBody>
          <a:bodyPr anchor="ctr" anchorCtr="1"/>
          <a:lstStyle>
            <a:lvl1pPr marL="342900" indent="-342900">
              <a:defRPr sz="2400">
                <a:solidFill>
                  <a:schemeClr val="tx1"/>
                </a:solidFill>
                <a:latin typeface="Times" panose="02020603050405020304" pitchFamily="18" charset="0"/>
              </a:defRPr>
            </a:lvl1pPr>
            <a:lvl2pPr marL="169863">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lvl="1" eaLnBrk="1" hangingPunct="1">
              <a:spcBef>
                <a:spcPct val="20000"/>
              </a:spcBef>
            </a:pPr>
            <a:r>
              <a:rPr lang="en-US" altLang="en-US" sz="3200" b="1">
                <a:latin typeface="Times New Roman" panose="02020603050405020304" pitchFamily="18" charset="0"/>
              </a:rPr>
              <a:t>Brand loyalty</a:t>
            </a:r>
            <a:r>
              <a:rPr lang="en-US" altLang="en-US" sz="3200">
                <a:latin typeface="Times New Roman" panose="02020603050405020304" pitchFamily="18" charset="0"/>
              </a:rPr>
              <a:t> is a favorable attitude toward and consistent purchase of a single brand over time.</a:t>
            </a:r>
          </a:p>
        </p:txBody>
      </p:sp>
      <p:pic>
        <p:nvPicPr>
          <p:cNvPr id="74756" name="Picture 4">
            <a:hlinkClick r:id="" action="ppaction://hlinkshowjump?jump=lastslideviewed"/>
            <a:extLst>
              <a:ext uri="{FF2B5EF4-FFF2-40B4-BE49-F238E27FC236}">
                <a16:creationId xmlns:a16="http://schemas.microsoft.com/office/drawing/2014/main" id="{F72019C2-9A22-48B3-BC3B-AC74BB9679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013" y="571182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AF5AE65-852F-43F9-BAA7-818D38D21ACF}"/>
              </a:ext>
            </a:extLst>
          </p:cNvPr>
          <p:cNvSpPr>
            <a:spLocks noGrp="1" noChangeArrowheads="1"/>
          </p:cNvSpPr>
          <p:nvPr>
            <p:ph type="title"/>
          </p:nvPr>
        </p:nvSpPr>
        <p:spPr bwMode="auto">
          <a:xfrm>
            <a:off x="2743200" y="304800"/>
            <a:ext cx="7924800" cy="1143000"/>
          </a:xfrm>
          <a:noFill/>
          <a:effectLst>
            <a:outerShdw dist="53882" dir="2700000" algn="ctr" rotWithShape="0">
              <a:srgbClr val="B2B2B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rtlCol="0" anchor="t" anchorCtr="0" compatLnSpc="1">
            <a:prstTxWarp prst="textNoShape">
              <a:avLst/>
            </a:prstTxWarp>
            <a:normAutofit fontScale="90000"/>
          </a:bodyPr>
          <a:lstStyle/>
          <a:p>
            <a:pPr eaLnBrk="1" hangingPunct="1"/>
            <a:r>
              <a:rPr lang="en-US" altLang="en-US">
                <a:solidFill>
                  <a:srgbClr val="FF3300"/>
                </a:solidFill>
              </a:rPr>
              <a:t>Needs vs. Wants</a:t>
            </a:r>
            <a:br>
              <a:rPr lang="en-US" altLang="en-US">
                <a:solidFill>
                  <a:srgbClr val="FF3300"/>
                </a:solidFill>
              </a:rPr>
            </a:br>
            <a:r>
              <a:rPr lang="en-US" altLang="en-US">
                <a:solidFill>
                  <a:srgbClr val="FF3300"/>
                </a:solidFill>
              </a:rPr>
              <a:t>(Typical Textbook Def.)</a:t>
            </a:r>
          </a:p>
        </p:txBody>
      </p:sp>
      <p:sp>
        <p:nvSpPr>
          <p:cNvPr id="6147" name="Rectangle 3">
            <a:extLst>
              <a:ext uri="{FF2B5EF4-FFF2-40B4-BE49-F238E27FC236}">
                <a16:creationId xmlns:a16="http://schemas.microsoft.com/office/drawing/2014/main" id="{29AD2302-211C-4A1B-B85D-67752E84D950}"/>
              </a:ext>
            </a:extLst>
          </p:cNvPr>
          <p:cNvSpPr>
            <a:spLocks noChangeArrowheads="1"/>
          </p:cNvSpPr>
          <p:nvPr/>
        </p:nvSpPr>
        <p:spPr bwMode="auto">
          <a:xfrm>
            <a:off x="2303463" y="2057400"/>
            <a:ext cx="7543800" cy="3962400"/>
          </a:xfrm>
          <a:prstGeom prst="rect">
            <a:avLst/>
          </a:prstGeom>
          <a:solidFill>
            <a:schemeClr val="bg1">
              <a:alpha val="50195"/>
            </a:schemeClr>
          </a:solidFill>
          <a:ln w="38100">
            <a:solidFill>
              <a:schemeClr val="bg1"/>
            </a:solidFill>
            <a:miter lim="800000"/>
            <a:headEnd/>
            <a:tailEnd/>
          </a:ln>
        </p:spPr>
        <p:txBody>
          <a:bodyPr anchor="ctr"/>
          <a:lstStyle>
            <a:lvl1pPr marL="342900" indent="-3429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Clr>
                <a:schemeClr val="bg2"/>
              </a:buClr>
              <a:buFont typeface="Wingdings" panose="05000000000000000000" pitchFamily="2" charset="2"/>
              <a:buChar char="§"/>
            </a:pPr>
            <a:r>
              <a:rPr lang="en-US" altLang="en-US">
                <a:solidFill>
                  <a:srgbClr val="FC0128"/>
                </a:solidFill>
                <a:latin typeface="Arial" panose="020B0604020202020204" pitchFamily="34" charset="0"/>
              </a:rPr>
              <a:t>Needs</a:t>
            </a:r>
            <a:endParaRPr lang="en-US" altLang="en-US" b="1">
              <a:solidFill>
                <a:srgbClr val="FC0128"/>
              </a:solidFill>
              <a:latin typeface="Arial" panose="020B0604020202020204" pitchFamily="34" charset="0"/>
            </a:endParaRPr>
          </a:p>
          <a:p>
            <a:pPr lvl="1" eaLnBrk="1" hangingPunct="1">
              <a:spcBef>
                <a:spcPct val="20000"/>
              </a:spcBef>
              <a:buFontTx/>
              <a:buChar char="–"/>
            </a:pPr>
            <a:r>
              <a:rPr lang="en-US" altLang="en-US" b="1">
                <a:latin typeface="Arial" panose="020B0604020202020204" pitchFamily="34" charset="0"/>
              </a:rPr>
              <a:t>Unsatisfactory conditions of the consumer that lead him or her to actions that will make the conditions better</a:t>
            </a:r>
          </a:p>
          <a:p>
            <a:pPr eaLnBrk="1" hangingPunct="1">
              <a:spcBef>
                <a:spcPct val="20000"/>
              </a:spcBef>
              <a:buClr>
                <a:schemeClr val="bg2"/>
              </a:buClr>
              <a:buFont typeface="Wingdings" panose="05000000000000000000" pitchFamily="2" charset="2"/>
              <a:buChar char="§"/>
            </a:pPr>
            <a:r>
              <a:rPr lang="en-US" altLang="en-US">
                <a:solidFill>
                  <a:schemeClr val="accent2"/>
                </a:solidFill>
                <a:latin typeface="Arial" panose="020B0604020202020204" pitchFamily="34" charset="0"/>
              </a:rPr>
              <a:t>Wants</a:t>
            </a:r>
          </a:p>
          <a:p>
            <a:pPr lvl="1" eaLnBrk="1" hangingPunct="1">
              <a:spcBef>
                <a:spcPct val="20000"/>
              </a:spcBef>
              <a:buFontTx/>
              <a:buChar char="–"/>
            </a:pPr>
            <a:r>
              <a:rPr lang="en-US" altLang="en-US" b="1">
                <a:latin typeface="Arial" panose="020B0604020202020204" pitchFamily="34" charset="0"/>
              </a:rPr>
              <a:t>Desires to obtain more satisfaction than is absolutely necessary to improve unsatisfactory conditions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y Did Blockbuster Fail? | Feedough">
            <a:extLst>
              <a:ext uri="{FF2B5EF4-FFF2-40B4-BE49-F238E27FC236}">
                <a16:creationId xmlns:a16="http://schemas.microsoft.com/office/drawing/2014/main" id="{85C5C25E-3DF3-415F-8726-32B520FBE8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99980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Retail Lifecycle: Definition &amp;amp; Examples - Video &amp;amp; Lesson Transcript |  Study.com">
            <a:extLst>
              <a:ext uri="{FF2B5EF4-FFF2-40B4-BE49-F238E27FC236}">
                <a16:creationId xmlns:a16="http://schemas.microsoft.com/office/drawing/2014/main" id="{FF932514-83E4-44AC-8AD1-09B5105F34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 y="0"/>
            <a:ext cx="12197687"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Process 5">
            <a:extLst>
              <a:ext uri="{FF2B5EF4-FFF2-40B4-BE49-F238E27FC236}">
                <a16:creationId xmlns:a16="http://schemas.microsoft.com/office/drawing/2014/main" id="{CB38AA8D-663C-4699-9468-DF21B764D5DA}"/>
              </a:ext>
            </a:extLst>
          </p:cNvPr>
          <p:cNvSpPr/>
          <p:nvPr/>
        </p:nvSpPr>
        <p:spPr>
          <a:xfrm>
            <a:off x="9517224" y="5318449"/>
            <a:ext cx="2519266" cy="153955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 name="Graphic 7" descr="Bar chart">
            <a:extLst>
              <a:ext uri="{FF2B5EF4-FFF2-40B4-BE49-F238E27FC236}">
                <a16:creationId xmlns:a16="http://schemas.microsoft.com/office/drawing/2014/main" id="{96D666D9-7507-47D1-AAD5-857C38F9D9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43526" y="5215812"/>
            <a:ext cx="2792963" cy="1642188"/>
          </a:xfrm>
          <a:prstGeom prst="rect">
            <a:avLst/>
          </a:prstGeom>
        </p:spPr>
      </p:pic>
    </p:spTree>
    <p:extLst>
      <p:ext uri="{BB962C8B-B14F-4D97-AF65-F5344CB8AC3E}">
        <p14:creationId xmlns:p14="http://schemas.microsoft.com/office/powerpoint/2010/main" val="31418301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007805-ECFA-421C-9689-534205713E2A}"/>
              </a:ext>
            </a:extLst>
          </p:cNvPr>
          <p:cNvSpPr>
            <a:spLocks noGrp="1"/>
          </p:cNvSpPr>
          <p:nvPr>
            <p:ph type="title"/>
          </p:nvPr>
        </p:nvSpPr>
        <p:spPr/>
        <p:txBody>
          <a:bodyPr/>
          <a:lstStyle/>
          <a:p>
            <a:r>
              <a:rPr lang="en-US" b="0" i="1" dirty="0">
                <a:solidFill>
                  <a:srgbClr val="545454"/>
                </a:solidFill>
                <a:effectLst/>
                <a:latin typeface="Arial" panose="020B0604020202020204" pitchFamily="34" charset="0"/>
              </a:rPr>
              <a:t>Malcolm P. McNair coined the term ‘Wheel of Retailing’.</a:t>
            </a:r>
            <a:endParaRPr lang="en-IN" dirty="0"/>
          </a:p>
        </p:txBody>
      </p:sp>
      <p:pic>
        <p:nvPicPr>
          <p:cNvPr id="1026" name="Picture 2" descr="Malcolm P. McNair">
            <a:extLst>
              <a:ext uri="{FF2B5EF4-FFF2-40B4-BE49-F238E27FC236}">
                <a16:creationId xmlns:a16="http://schemas.microsoft.com/office/drawing/2014/main" id="{82AE182F-A88B-4CBD-8D7C-7AE8DC754E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1010" y="2458909"/>
            <a:ext cx="7391400" cy="317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37446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581F5D-FC2A-41ED-91F6-4390BB03523E}"/>
              </a:ext>
            </a:extLst>
          </p:cNvPr>
          <p:cNvPicPr>
            <a:picLocks noChangeAspect="1"/>
          </p:cNvPicPr>
          <p:nvPr/>
        </p:nvPicPr>
        <p:blipFill>
          <a:blip r:embed="rId2"/>
          <a:stretch>
            <a:fillRect/>
          </a:stretch>
        </p:blipFill>
        <p:spPr>
          <a:xfrm>
            <a:off x="550506" y="238125"/>
            <a:ext cx="10935478" cy="6381750"/>
          </a:xfrm>
          <a:prstGeom prst="rect">
            <a:avLst/>
          </a:prstGeom>
        </p:spPr>
      </p:pic>
    </p:spTree>
    <p:extLst>
      <p:ext uri="{BB962C8B-B14F-4D97-AF65-F5344CB8AC3E}">
        <p14:creationId xmlns:p14="http://schemas.microsoft.com/office/powerpoint/2010/main" val="18045492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800B8-E25F-41D4-A4E8-106D78694160}"/>
              </a:ext>
            </a:extLst>
          </p:cNvPr>
          <p:cNvSpPr>
            <a:spLocks noGrp="1"/>
          </p:cNvSpPr>
          <p:nvPr>
            <p:ph type="title"/>
          </p:nvPr>
        </p:nvSpPr>
        <p:spPr/>
        <p:txBody>
          <a:bodyPr/>
          <a:lstStyle/>
          <a:p>
            <a:r>
              <a:rPr lang="en-US" dirty="0">
                <a:solidFill>
                  <a:srgbClr val="0070C0"/>
                </a:solidFill>
                <a:latin typeface="Arial Black" panose="020B0A04020102020204" pitchFamily="34" charset="0"/>
              </a:rPr>
              <a:t>Vertical Marketing System</a:t>
            </a:r>
            <a:endParaRPr lang="en-IN" dirty="0">
              <a:solidFill>
                <a:srgbClr val="0070C0"/>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CD3DE66C-C690-4D52-84AD-831758D1E08F}"/>
              </a:ext>
            </a:extLst>
          </p:cNvPr>
          <p:cNvSpPr>
            <a:spLocks noGrp="1"/>
          </p:cNvSpPr>
          <p:nvPr>
            <p:ph idx="1"/>
          </p:nvPr>
        </p:nvSpPr>
        <p:spPr/>
        <p:txBody>
          <a:bodyPr/>
          <a:lstStyle/>
          <a:p>
            <a:pPr marL="0" indent="0">
              <a:buNone/>
            </a:pPr>
            <a:r>
              <a:rPr lang="en-US" b="1" dirty="0">
                <a:latin typeface="Arial Rounded MT Bold" panose="020F0704030504030204" pitchFamily="34" charset="0"/>
              </a:rPr>
              <a:t>An </a:t>
            </a:r>
            <a:r>
              <a:rPr lang="en-US" b="1" dirty="0" err="1">
                <a:latin typeface="Arial Rounded MT Bold" panose="020F0704030504030204" pitchFamily="34" charset="0"/>
              </a:rPr>
              <a:t>organised</a:t>
            </a:r>
            <a:r>
              <a:rPr lang="en-US" b="1" dirty="0">
                <a:latin typeface="Arial Rounded MT Bold" panose="020F0704030504030204" pitchFamily="34" charset="0"/>
              </a:rPr>
              <a:t>, structured and unified distribution channel system in which producer and intermediaries or middlemen (wholesalers and retailers) work closely together to facilitate the smooth flow of goods and services from producer to end-user. </a:t>
            </a:r>
            <a:endParaRPr lang="en-IN" b="1" dirty="0">
              <a:latin typeface="Arial Rounded MT Bold" panose="020F0704030504030204" pitchFamily="34" charset="0"/>
            </a:endParaRPr>
          </a:p>
        </p:txBody>
      </p:sp>
    </p:spTree>
    <p:extLst>
      <p:ext uri="{BB962C8B-B14F-4D97-AF65-F5344CB8AC3E}">
        <p14:creationId xmlns:p14="http://schemas.microsoft.com/office/powerpoint/2010/main" val="28144810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extLst>
              <a:ext uri="{837473B0-CC2E-450A-ABE3-18F120FF3D39}">
                <a1611:picAttrSrcUrl xmlns:a1611="http://schemas.microsoft.com/office/drawing/2016/11/main" r:id="rId3"/>
              </a:ext>
            </a:extLst>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EAA2-A067-4901-8170-740F916F1C46}"/>
              </a:ext>
            </a:extLst>
          </p:cNvPr>
          <p:cNvSpPr>
            <a:spLocks noGrp="1"/>
          </p:cNvSpPr>
          <p:nvPr>
            <p:ph type="title"/>
          </p:nvPr>
        </p:nvSpPr>
        <p:spPr/>
        <p:txBody>
          <a:bodyPr/>
          <a:lstStyle/>
          <a:p>
            <a:r>
              <a:rPr lang="en-US" dirty="0">
                <a:solidFill>
                  <a:srgbClr val="0070C0"/>
                </a:solidFill>
                <a:latin typeface="Arial Black" panose="020B0A04020102020204" pitchFamily="34" charset="0"/>
              </a:rPr>
              <a:t>Horizontal Marketing System</a:t>
            </a:r>
            <a:endParaRPr lang="en-IN" dirty="0"/>
          </a:p>
        </p:txBody>
      </p:sp>
      <p:sp>
        <p:nvSpPr>
          <p:cNvPr id="3" name="Content Placeholder 2">
            <a:extLst>
              <a:ext uri="{FF2B5EF4-FFF2-40B4-BE49-F238E27FC236}">
                <a16:creationId xmlns:a16="http://schemas.microsoft.com/office/drawing/2014/main" id="{284B14B5-B4DD-455E-9471-A4CDD5270DF0}"/>
              </a:ext>
            </a:extLst>
          </p:cNvPr>
          <p:cNvSpPr>
            <a:spLocks noGrp="1"/>
          </p:cNvSpPr>
          <p:nvPr>
            <p:ph idx="1"/>
          </p:nvPr>
        </p:nvSpPr>
        <p:spPr/>
        <p:txBody>
          <a:bodyPr/>
          <a:lstStyle/>
          <a:p>
            <a:pPr marL="0" indent="0">
              <a:buNone/>
            </a:pPr>
            <a:r>
              <a:rPr lang="en-US" dirty="0"/>
              <a:t>A Horizontal Marketing system is a form of distribution channel wherein two or more companies at the same level unrelated to each other come together to gain the economies of scale.</a:t>
            </a:r>
          </a:p>
          <a:p>
            <a:pPr algn="l">
              <a:buFont typeface="Arial" panose="020B0604020202020204" pitchFamily="34" charset="0"/>
              <a:buChar char="•"/>
            </a:pPr>
            <a:r>
              <a:rPr lang="en-US" sz="2400" b="1" i="0" dirty="0">
                <a:solidFill>
                  <a:schemeClr val="accent6">
                    <a:lumMod val="50000"/>
                  </a:schemeClr>
                </a:solidFill>
                <a:effectLst/>
                <a:latin typeface="Gill Sans MT" panose="020B0502020104020203" pitchFamily="34" charset="0"/>
              </a:rPr>
              <a:t>Two or more Manufacturers- </a:t>
            </a:r>
            <a:r>
              <a:rPr lang="en-US" sz="2400" b="0" i="0" dirty="0">
                <a:solidFill>
                  <a:schemeClr val="accent6">
                    <a:lumMod val="50000"/>
                  </a:schemeClr>
                </a:solidFill>
                <a:effectLst/>
                <a:latin typeface="Gill Sans MT" panose="020B0502020104020203" pitchFamily="34" charset="0"/>
              </a:rPr>
              <a:t>This collaboration is made with the objective of efficient utilization of all scarce resources.</a:t>
            </a:r>
          </a:p>
          <a:p>
            <a:pPr algn="l">
              <a:buFont typeface="Arial" panose="020B0604020202020204" pitchFamily="34" charset="0"/>
              <a:buChar char="•"/>
            </a:pPr>
            <a:r>
              <a:rPr lang="en-US" sz="2400" b="1" i="0" dirty="0">
                <a:solidFill>
                  <a:schemeClr val="accent6">
                    <a:lumMod val="50000"/>
                  </a:schemeClr>
                </a:solidFill>
                <a:effectLst/>
                <a:latin typeface="Gill Sans MT" panose="020B0502020104020203" pitchFamily="34" charset="0"/>
              </a:rPr>
              <a:t>Two or more Wholesalers- </a:t>
            </a:r>
            <a:r>
              <a:rPr lang="en-US" sz="2400" b="0" i="0" dirty="0">
                <a:solidFill>
                  <a:schemeClr val="accent6">
                    <a:lumMod val="50000"/>
                  </a:schemeClr>
                </a:solidFill>
                <a:effectLst/>
                <a:latin typeface="Gill Sans MT" panose="020B0502020104020203" pitchFamily="34" charset="0"/>
              </a:rPr>
              <a:t>It is done with the motive of covering a wider area for distributing goods and services.</a:t>
            </a:r>
          </a:p>
          <a:p>
            <a:pPr algn="l">
              <a:buFont typeface="Arial" panose="020B0604020202020204" pitchFamily="34" charset="0"/>
              <a:buChar char="•"/>
            </a:pPr>
            <a:r>
              <a:rPr lang="en-US" sz="2400" b="1" i="0" dirty="0">
                <a:solidFill>
                  <a:schemeClr val="accent6">
                    <a:lumMod val="50000"/>
                  </a:schemeClr>
                </a:solidFill>
                <a:effectLst/>
                <a:latin typeface="Gill Sans MT" panose="020B0502020104020203" pitchFamily="34" charset="0"/>
              </a:rPr>
              <a:t>Two or more Retailers- </a:t>
            </a:r>
            <a:r>
              <a:rPr lang="en-US" sz="2400" b="0" i="0" dirty="0">
                <a:solidFill>
                  <a:schemeClr val="accent6">
                    <a:lumMod val="50000"/>
                  </a:schemeClr>
                </a:solidFill>
                <a:effectLst/>
                <a:latin typeface="Gill Sans MT" panose="020B0502020104020203" pitchFamily="34" charset="0"/>
              </a:rPr>
              <a:t>Retails collaborates with one another for providing products in a particular area in bulk quantities.</a:t>
            </a:r>
          </a:p>
          <a:p>
            <a:pPr marL="0" indent="0">
              <a:buNone/>
            </a:pPr>
            <a:endParaRPr lang="en-IN" dirty="0"/>
          </a:p>
        </p:txBody>
      </p:sp>
    </p:spTree>
    <p:extLst>
      <p:ext uri="{BB962C8B-B14F-4D97-AF65-F5344CB8AC3E}">
        <p14:creationId xmlns:p14="http://schemas.microsoft.com/office/powerpoint/2010/main" val="34446842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extLst>
              <a:ext uri="{837473B0-CC2E-450A-ABE3-18F120FF3D39}">
                <a1611:picAttrSrcUrl xmlns:a1611="http://schemas.microsoft.com/office/drawing/2016/11/main" r:id="rId3"/>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0313C-8CD0-4E8E-8466-1CB02AAB70BE}"/>
              </a:ext>
            </a:extLst>
          </p:cNvPr>
          <p:cNvSpPr>
            <a:spLocks noGrp="1"/>
          </p:cNvSpPr>
          <p:nvPr>
            <p:ph type="title"/>
          </p:nvPr>
        </p:nvSpPr>
        <p:spPr/>
        <p:txBody>
          <a:bodyPr/>
          <a:lstStyle/>
          <a:p>
            <a:r>
              <a:rPr lang="en-IN" b="1" dirty="0">
                <a:solidFill>
                  <a:srgbClr val="00B050"/>
                </a:solidFill>
                <a:latin typeface="Aharoni" panose="02010803020104030203" pitchFamily="2" charset="-79"/>
                <a:cs typeface="Aharoni" panose="02010803020104030203" pitchFamily="2" charset="-79"/>
              </a:rPr>
              <a:t>MULTICHANNEL MARKETING</a:t>
            </a:r>
          </a:p>
        </p:txBody>
      </p:sp>
      <p:sp>
        <p:nvSpPr>
          <p:cNvPr id="3" name="Content Placeholder 2">
            <a:extLst>
              <a:ext uri="{FF2B5EF4-FFF2-40B4-BE49-F238E27FC236}">
                <a16:creationId xmlns:a16="http://schemas.microsoft.com/office/drawing/2014/main" id="{41BB8D4C-AEA7-4D0C-B927-E1E169C42A84}"/>
              </a:ext>
            </a:extLst>
          </p:cNvPr>
          <p:cNvSpPr>
            <a:spLocks noGrp="1"/>
          </p:cNvSpPr>
          <p:nvPr>
            <p:ph idx="1"/>
          </p:nvPr>
        </p:nvSpPr>
        <p:spPr/>
        <p:txBody>
          <a:bodyPr/>
          <a:lstStyle/>
          <a:p>
            <a:pPr marL="0" indent="0">
              <a:buNone/>
            </a:pPr>
            <a:r>
              <a:rPr lang="en-US" dirty="0"/>
              <a:t>Multichannel marketing is the implementation of a single strategy across multiple channels or platforms, thus maximizing opportunities to interact with prospective customers</a:t>
            </a:r>
          </a:p>
          <a:p>
            <a:r>
              <a:rPr lang="en-US" dirty="0">
                <a:solidFill>
                  <a:schemeClr val="accent2">
                    <a:lumMod val="50000"/>
                  </a:schemeClr>
                </a:solidFill>
              </a:rPr>
              <a:t>Multichannel marketing refers to the practice of interacting with customers using a combination of indirect and direct communication channels – websites, retail stores, mail order catalogs, direct mail, email, mobile, </a:t>
            </a:r>
            <a:r>
              <a:rPr lang="en-US" dirty="0" err="1">
                <a:solidFill>
                  <a:schemeClr val="accent2">
                    <a:lumMod val="50000"/>
                  </a:schemeClr>
                </a:solidFill>
              </a:rPr>
              <a:t>etc</a:t>
            </a:r>
            <a:endParaRPr lang="en-IN" dirty="0">
              <a:solidFill>
                <a:schemeClr val="accent2">
                  <a:lumMod val="50000"/>
                </a:schemeClr>
              </a:solidFill>
            </a:endParaRPr>
          </a:p>
        </p:txBody>
      </p:sp>
    </p:spTree>
    <p:extLst>
      <p:ext uri="{BB962C8B-B14F-4D97-AF65-F5344CB8AC3E}">
        <p14:creationId xmlns:p14="http://schemas.microsoft.com/office/powerpoint/2010/main" val="40226110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extLst>
              <a:ext uri="{837473B0-CC2E-450A-ABE3-18F120FF3D39}">
                <a1611:picAttrSrcUrl xmlns:a1611="http://schemas.microsoft.com/office/drawing/2016/11/main" r:id="rId3"/>
              </a:ext>
            </a:extLst>
          </a:blip>
          <a:srcRect/>
          <a:stretch>
            <a:fillRect l="-12000" r="-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E73BF-38F3-4545-A456-17C9B506A825}"/>
              </a:ext>
            </a:extLst>
          </p:cNvPr>
          <p:cNvSpPr>
            <a:spLocks noGrp="1"/>
          </p:cNvSpPr>
          <p:nvPr>
            <p:ph type="title"/>
          </p:nvPr>
        </p:nvSpPr>
        <p:spPr/>
        <p:txBody>
          <a:bodyPr/>
          <a:lstStyle/>
          <a:p>
            <a:r>
              <a:rPr lang="en-IN" dirty="0">
                <a:solidFill>
                  <a:srgbClr val="7030A0"/>
                </a:solidFill>
                <a:latin typeface="Arial Black" panose="020B0A04020102020204" pitchFamily="34" charset="0"/>
              </a:rPr>
              <a:t>Scrambled Merchandising </a:t>
            </a:r>
          </a:p>
        </p:txBody>
      </p:sp>
      <p:sp>
        <p:nvSpPr>
          <p:cNvPr id="3" name="Content Placeholder 2">
            <a:extLst>
              <a:ext uri="{FF2B5EF4-FFF2-40B4-BE49-F238E27FC236}">
                <a16:creationId xmlns:a16="http://schemas.microsoft.com/office/drawing/2014/main" id="{97529E55-D18F-41B5-AB27-252FC7E47A23}"/>
              </a:ext>
            </a:extLst>
          </p:cNvPr>
          <p:cNvSpPr>
            <a:spLocks noGrp="1"/>
          </p:cNvSpPr>
          <p:nvPr>
            <p:ph idx="1"/>
          </p:nvPr>
        </p:nvSpPr>
        <p:spPr/>
        <p:txBody>
          <a:bodyPr/>
          <a:lstStyle/>
          <a:p>
            <a:pPr marL="0" indent="0">
              <a:buNone/>
            </a:pPr>
            <a:r>
              <a:rPr lang="en-US" b="1" dirty="0">
                <a:solidFill>
                  <a:schemeClr val="accent2">
                    <a:lumMod val="50000"/>
                  </a:schemeClr>
                </a:solidFill>
                <a:latin typeface="Arial Rounded MT Bold" panose="020F0704030504030204" pitchFamily="34" charset="0"/>
              </a:rPr>
              <a:t>Scrambled merchandising refers to a retail tactic in which a retailer broadens their assortment to include items that are generally outside their focus or are usually sold in a different retail format.</a:t>
            </a:r>
            <a:endParaRPr lang="en-IN" b="1" dirty="0">
              <a:solidFill>
                <a:schemeClr val="accent2">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8270043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7">
            <a:extLst>
              <a:ext uri="{FF2B5EF4-FFF2-40B4-BE49-F238E27FC236}">
                <a16:creationId xmlns:a16="http://schemas.microsoft.com/office/drawing/2014/main" id="{C8CD2800-9BA5-4D3B-AC6D-5434C4DC13F1}"/>
              </a:ext>
            </a:extLst>
          </p:cNvPr>
          <p:cNvGrpSpPr>
            <a:grpSpLocks/>
          </p:cNvGrpSpPr>
          <p:nvPr/>
        </p:nvGrpSpPr>
        <p:grpSpPr bwMode="auto">
          <a:xfrm>
            <a:off x="1676400" y="1600200"/>
            <a:ext cx="8839200" cy="4902200"/>
            <a:chOff x="240" y="960"/>
            <a:chExt cx="5240" cy="3088"/>
          </a:xfrm>
        </p:grpSpPr>
        <p:sp>
          <p:nvSpPr>
            <p:cNvPr id="8197" name="Rectangle 28">
              <a:extLst>
                <a:ext uri="{FF2B5EF4-FFF2-40B4-BE49-F238E27FC236}">
                  <a16:creationId xmlns:a16="http://schemas.microsoft.com/office/drawing/2014/main" id="{C468FE64-775E-4BB8-A23A-27310A92CE57}"/>
                </a:ext>
              </a:extLst>
            </p:cNvPr>
            <p:cNvSpPr>
              <a:spLocks noChangeArrowheads="1"/>
            </p:cNvSpPr>
            <p:nvPr/>
          </p:nvSpPr>
          <p:spPr bwMode="auto">
            <a:xfrm>
              <a:off x="2931" y="3521"/>
              <a:ext cx="2549" cy="527"/>
            </a:xfrm>
            <a:prstGeom prst="rect">
              <a:avLst/>
            </a:prstGeom>
            <a:solidFill>
              <a:schemeClr val="accent1"/>
            </a:solidFill>
            <a:ln w="12700">
              <a:solidFill>
                <a:srgbClr val="000000"/>
              </a:solidFill>
              <a:miter lim="800000"/>
              <a:headEnd/>
              <a:tailEnd/>
            </a:ln>
            <a:effectLst>
              <a:outerShdw dist="89803" dir="2700000" algn="ctr" rotWithShape="0">
                <a:schemeClr val="bg2"/>
              </a:outerShdw>
            </a:effectLst>
          </p:spPr>
          <p:txBody>
            <a:bodyPr wrap="none" lIns="90488" tIns="44450" rIns="90488" bIns="44450"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90000"/>
                </a:lnSpc>
              </a:pPr>
              <a:r>
                <a:rPr lang="en-US" altLang="en-US" b="1">
                  <a:solidFill>
                    <a:srgbClr val="000000"/>
                  </a:solidFill>
                  <a:latin typeface="Arial" panose="020B0604020202020204" pitchFamily="34" charset="0"/>
                </a:rPr>
                <a:t>  Post-purchase Behavior</a:t>
              </a:r>
            </a:p>
            <a:p>
              <a:pPr algn="ctr">
                <a:lnSpc>
                  <a:spcPct val="90000"/>
                </a:lnSpc>
              </a:pPr>
              <a:r>
                <a:rPr lang="en-US" altLang="en-US" sz="2000" b="1">
                  <a:solidFill>
                    <a:srgbClr val="000000"/>
                  </a:solidFill>
                  <a:latin typeface="Arial" panose="020B0604020202020204" pitchFamily="34" charset="0"/>
                </a:rPr>
                <a:t>   Assess value in consumption</a:t>
              </a:r>
            </a:p>
          </p:txBody>
        </p:sp>
        <p:sp>
          <p:nvSpPr>
            <p:cNvPr id="8198" name="Rectangle 29">
              <a:extLst>
                <a:ext uri="{FF2B5EF4-FFF2-40B4-BE49-F238E27FC236}">
                  <a16:creationId xmlns:a16="http://schemas.microsoft.com/office/drawing/2014/main" id="{21F4C253-8ED2-4DE6-85C2-B4084EA56480}"/>
                </a:ext>
              </a:extLst>
            </p:cNvPr>
            <p:cNvSpPr>
              <a:spLocks noChangeArrowheads="1"/>
            </p:cNvSpPr>
            <p:nvPr/>
          </p:nvSpPr>
          <p:spPr bwMode="auto">
            <a:xfrm>
              <a:off x="2931" y="2881"/>
              <a:ext cx="2549" cy="527"/>
            </a:xfrm>
            <a:prstGeom prst="rect">
              <a:avLst/>
            </a:prstGeom>
            <a:solidFill>
              <a:srgbClr val="FFCCCC"/>
            </a:solidFill>
            <a:ln w="12700">
              <a:solidFill>
                <a:srgbClr val="000000"/>
              </a:solidFill>
              <a:miter lim="800000"/>
              <a:headEnd/>
              <a:tailEnd/>
            </a:ln>
            <a:effectLst>
              <a:outerShdw dist="89803" dir="2700000" algn="ctr" rotWithShape="0">
                <a:schemeClr val="bg2"/>
              </a:outerShdw>
            </a:effectLst>
          </p:spPr>
          <p:txBody>
            <a:bodyPr wrap="none" lIns="90488" tIns="44450" rIns="90488" bIns="44450"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90000"/>
                </a:lnSpc>
              </a:pPr>
              <a:r>
                <a:rPr lang="en-US" altLang="en-US" b="1">
                  <a:solidFill>
                    <a:srgbClr val="000000"/>
                  </a:solidFill>
                  <a:latin typeface="Arial" panose="020B0604020202020204" pitchFamily="34" charset="0"/>
                </a:rPr>
                <a:t>Purchase</a:t>
              </a:r>
            </a:p>
            <a:p>
              <a:pPr algn="ctr">
                <a:lnSpc>
                  <a:spcPct val="90000"/>
                </a:lnSpc>
              </a:pPr>
              <a:r>
                <a:rPr lang="en-US" altLang="en-US" sz="2000" b="1">
                  <a:solidFill>
                    <a:srgbClr val="000000"/>
                  </a:solidFill>
                  <a:latin typeface="Arial" panose="020B0604020202020204" pitchFamily="34" charset="0"/>
                </a:rPr>
                <a:t>Buying value</a:t>
              </a:r>
            </a:p>
          </p:txBody>
        </p:sp>
        <p:sp>
          <p:nvSpPr>
            <p:cNvPr id="8199" name="Rectangle 30">
              <a:extLst>
                <a:ext uri="{FF2B5EF4-FFF2-40B4-BE49-F238E27FC236}">
                  <a16:creationId xmlns:a16="http://schemas.microsoft.com/office/drawing/2014/main" id="{F3533F99-0F0B-4CF1-98A6-F1E598359C23}"/>
                </a:ext>
              </a:extLst>
            </p:cNvPr>
            <p:cNvSpPr>
              <a:spLocks noChangeArrowheads="1"/>
            </p:cNvSpPr>
            <p:nvPr/>
          </p:nvSpPr>
          <p:spPr bwMode="auto">
            <a:xfrm>
              <a:off x="2931" y="2241"/>
              <a:ext cx="2549" cy="526"/>
            </a:xfrm>
            <a:prstGeom prst="rect">
              <a:avLst/>
            </a:prstGeom>
            <a:solidFill>
              <a:srgbClr val="CCCCFF"/>
            </a:solidFill>
            <a:ln w="12700">
              <a:solidFill>
                <a:srgbClr val="000000"/>
              </a:solidFill>
              <a:miter lim="800000"/>
              <a:headEnd/>
              <a:tailEnd/>
            </a:ln>
            <a:effectLst>
              <a:outerShdw dist="89803" dir="2700000" algn="ctr" rotWithShape="0">
                <a:schemeClr val="bg2"/>
              </a:outerShdw>
            </a:effectLst>
          </p:spPr>
          <p:txBody>
            <a:bodyPr wrap="none" lIns="90488" tIns="44450" rIns="90488" bIns="44450"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90000"/>
                </a:lnSpc>
              </a:pPr>
              <a:r>
                <a:rPr lang="en-US" altLang="en-US" b="1">
                  <a:solidFill>
                    <a:srgbClr val="000000"/>
                  </a:solidFill>
                  <a:latin typeface="Arial" panose="020B0604020202020204" pitchFamily="34" charset="0"/>
                </a:rPr>
                <a:t>  Evaluation of Alternatives</a:t>
              </a:r>
            </a:p>
            <a:p>
              <a:pPr algn="ctr">
                <a:lnSpc>
                  <a:spcPct val="90000"/>
                </a:lnSpc>
              </a:pPr>
              <a:r>
                <a:rPr lang="en-US" altLang="en-US" sz="2000" b="1">
                  <a:solidFill>
                    <a:srgbClr val="000000"/>
                  </a:solidFill>
                  <a:latin typeface="Arial" panose="020B0604020202020204" pitchFamily="34" charset="0"/>
                </a:rPr>
                <a:t>Assessing value</a:t>
              </a:r>
            </a:p>
          </p:txBody>
        </p:sp>
        <p:sp>
          <p:nvSpPr>
            <p:cNvPr id="8200" name="Rectangle 31">
              <a:extLst>
                <a:ext uri="{FF2B5EF4-FFF2-40B4-BE49-F238E27FC236}">
                  <a16:creationId xmlns:a16="http://schemas.microsoft.com/office/drawing/2014/main" id="{5AD932FB-1C58-4DF4-8EBF-D4BE11B4E447}"/>
                </a:ext>
              </a:extLst>
            </p:cNvPr>
            <p:cNvSpPr>
              <a:spLocks noChangeArrowheads="1"/>
            </p:cNvSpPr>
            <p:nvPr/>
          </p:nvSpPr>
          <p:spPr bwMode="auto">
            <a:xfrm>
              <a:off x="2931" y="1600"/>
              <a:ext cx="2549" cy="527"/>
            </a:xfrm>
            <a:prstGeom prst="rect">
              <a:avLst/>
            </a:prstGeom>
            <a:solidFill>
              <a:srgbClr val="B1ECEB"/>
            </a:solidFill>
            <a:ln w="12700">
              <a:solidFill>
                <a:srgbClr val="000000"/>
              </a:solidFill>
              <a:miter lim="800000"/>
              <a:headEnd/>
              <a:tailEnd/>
            </a:ln>
            <a:effectLst>
              <a:outerShdw dist="89803" dir="2700000" algn="ctr" rotWithShape="0">
                <a:schemeClr val="bg2"/>
              </a:outerShdw>
            </a:effectLst>
          </p:spPr>
          <p:txBody>
            <a:bodyPr wrap="none" lIns="90488" tIns="44450" rIns="90488" bIns="44450"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90000"/>
                </a:lnSpc>
              </a:pPr>
              <a:r>
                <a:rPr lang="en-US" altLang="en-US" b="1">
                  <a:solidFill>
                    <a:srgbClr val="000000"/>
                  </a:solidFill>
                  <a:latin typeface="Arial" panose="020B0604020202020204" pitchFamily="34" charset="0"/>
                </a:rPr>
                <a:t>Information Search</a:t>
              </a:r>
            </a:p>
            <a:p>
              <a:pPr algn="ctr">
                <a:lnSpc>
                  <a:spcPct val="90000"/>
                </a:lnSpc>
              </a:pPr>
              <a:r>
                <a:rPr lang="en-US" altLang="en-US" sz="2000" b="1">
                  <a:solidFill>
                    <a:srgbClr val="000000"/>
                  </a:solidFill>
                  <a:latin typeface="Arial" panose="020B0604020202020204" pitchFamily="34" charset="0"/>
                </a:rPr>
                <a:t>Seeking a value</a:t>
              </a:r>
            </a:p>
          </p:txBody>
        </p:sp>
        <p:sp>
          <p:nvSpPr>
            <p:cNvPr id="8201" name="Rectangle 32">
              <a:extLst>
                <a:ext uri="{FF2B5EF4-FFF2-40B4-BE49-F238E27FC236}">
                  <a16:creationId xmlns:a16="http://schemas.microsoft.com/office/drawing/2014/main" id="{0221BB4D-7816-4F30-8BCB-15FBD9B6E7B8}"/>
                </a:ext>
              </a:extLst>
            </p:cNvPr>
            <p:cNvSpPr>
              <a:spLocks noChangeArrowheads="1"/>
            </p:cNvSpPr>
            <p:nvPr/>
          </p:nvSpPr>
          <p:spPr bwMode="auto">
            <a:xfrm>
              <a:off x="2931" y="960"/>
              <a:ext cx="2549" cy="527"/>
            </a:xfrm>
            <a:prstGeom prst="rect">
              <a:avLst/>
            </a:prstGeom>
            <a:solidFill>
              <a:srgbClr val="DDDDDD"/>
            </a:solidFill>
            <a:ln w="12700">
              <a:solidFill>
                <a:srgbClr val="000000"/>
              </a:solidFill>
              <a:miter lim="800000"/>
              <a:headEnd/>
              <a:tailEnd/>
            </a:ln>
            <a:effectLst>
              <a:outerShdw dist="89803" dir="2700000" algn="ctr" rotWithShape="0">
                <a:schemeClr val="bg2"/>
              </a:outerShdw>
            </a:effectLst>
          </p:spPr>
          <p:txBody>
            <a:bodyPr wrap="none" lIns="90488" tIns="44450" rIns="90488" bIns="44450"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90000"/>
                </a:lnSpc>
              </a:pPr>
              <a:r>
                <a:rPr lang="en-US" altLang="en-US" b="1">
                  <a:solidFill>
                    <a:srgbClr val="000000"/>
                  </a:solidFill>
                  <a:latin typeface="Arial" panose="020B0604020202020204" pitchFamily="34" charset="0"/>
                </a:rPr>
                <a:t>Need Recognition</a:t>
              </a:r>
            </a:p>
            <a:p>
              <a:pPr algn="ctr">
                <a:lnSpc>
                  <a:spcPct val="90000"/>
                </a:lnSpc>
              </a:pPr>
              <a:r>
                <a:rPr lang="en-US" altLang="en-US" sz="2000" b="1">
                  <a:solidFill>
                    <a:srgbClr val="000000"/>
                  </a:solidFill>
                  <a:latin typeface="Arial" panose="020B0604020202020204" pitchFamily="34" charset="0"/>
                </a:rPr>
                <a:t>Perceiving a value</a:t>
              </a:r>
            </a:p>
          </p:txBody>
        </p:sp>
        <p:sp>
          <p:nvSpPr>
            <p:cNvPr id="8202" name="Line 33">
              <a:extLst>
                <a:ext uri="{FF2B5EF4-FFF2-40B4-BE49-F238E27FC236}">
                  <a16:creationId xmlns:a16="http://schemas.microsoft.com/office/drawing/2014/main" id="{1010F215-82B3-4051-AD6B-2D14CF21BEED}"/>
                </a:ext>
              </a:extLst>
            </p:cNvPr>
            <p:cNvSpPr>
              <a:spLocks noChangeShapeType="1"/>
            </p:cNvSpPr>
            <p:nvPr/>
          </p:nvSpPr>
          <p:spPr bwMode="auto">
            <a:xfrm>
              <a:off x="1446" y="2493"/>
              <a:ext cx="1630" cy="0"/>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8203" name="Freeform 34">
              <a:extLst>
                <a:ext uri="{FF2B5EF4-FFF2-40B4-BE49-F238E27FC236}">
                  <a16:creationId xmlns:a16="http://schemas.microsoft.com/office/drawing/2014/main" id="{A0DABF9E-4B1D-40F0-83FB-3C2CC00DCEFB}"/>
                </a:ext>
              </a:extLst>
            </p:cNvPr>
            <p:cNvSpPr>
              <a:spLocks/>
            </p:cNvSpPr>
            <p:nvPr/>
          </p:nvSpPr>
          <p:spPr bwMode="auto">
            <a:xfrm>
              <a:off x="1407" y="1832"/>
              <a:ext cx="1674" cy="662"/>
            </a:xfrm>
            <a:custGeom>
              <a:avLst/>
              <a:gdLst>
                <a:gd name="T0" fmla="*/ 1643 w 1705"/>
                <a:gd name="T1" fmla="*/ 0 h 745"/>
                <a:gd name="T2" fmla="*/ 717 w 1705"/>
                <a:gd name="T3" fmla="*/ 0 h 745"/>
                <a:gd name="T4" fmla="*/ 0 w 1705"/>
                <a:gd name="T5" fmla="*/ 587 h 745"/>
                <a:gd name="T6" fmla="*/ 0 60000 65536"/>
                <a:gd name="T7" fmla="*/ 0 60000 65536"/>
                <a:gd name="T8" fmla="*/ 0 60000 65536"/>
                <a:gd name="T9" fmla="*/ 0 w 1705"/>
                <a:gd name="T10" fmla="*/ 0 h 745"/>
                <a:gd name="T11" fmla="*/ 1705 w 1705"/>
                <a:gd name="T12" fmla="*/ 745 h 745"/>
              </a:gdLst>
              <a:ahLst/>
              <a:cxnLst>
                <a:cxn ang="T6">
                  <a:pos x="T0" y="T1"/>
                </a:cxn>
                <a:cxn ang="T7">
                  <a:pos x="T2" y="T3"/>
                </a:cxn>
                <a:cxn ang="T8">
                  <a:pos x="T4" y="T5"/>
                </a:cxn>
              </a:cxnLst>
              <a:rect l="T9" t="T10" r="T11" b="T12"/>
              <a:pathLst>
                <a:path w="1705" h="745">
                  <a:moveTo>
                    <a:pt x="1704" y="0"/>
                  </a:moveTo>
                  <a:lnTo>
                    <a:pt x="744" y="0"/>
                  </a:lnTo>
                  <a:lnTo>
                    <a:pt x="0" y="744"/>
                  </a:lnTo>
                </a:path>
              </a:pathLst>
            </a:custGeom>
            <a:noFill/>
            <a:ln w="127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204" name="Freeform 35">
              <a:extLst>
                <a:ext uri="{FF2B5EF4-FFF2-40B4-BE49-F238E27FC236}">
                  <a16:creationId xmlns:a16="http://schemas.microsoft.com/office/drawing/2014/main" id="{01658B4A-08D2-46EA-AF50-AA008247C666}"/>
                </a:ext>
              </a:extLst>
            </p:cNvPr>
            <p:cNvSpPr>
              <a:spLocks/>
            </p:cNvSpPr>
            <p:nvPr/>
          </p:nvSpPr>
          <p:spPr bwMode="auto">
            <a:xfrm>
              <a:off x="1407" y="2493"/>
              <a:ext cx="1674" cy="663"/>
            </a:xfrm>
            <a:custGeom>
              <a:avLst/>
              <a:gdLst>
                <a:gd name="T0" fmla="*/ 1643 w 1705"/>
                <a:gd name="T1" fmla="*/ 589 h 745"/>
                <a:gd name="T2" fmla="*/ 717 w 1705"/>
                <a:gd name="T3" fmla="*/ 589 h 745"/>
                <a:gd name="T4" fmla="*/ 0 w 1705"/>
                <a:gd name="T5" fmla="*/ 0 h 745"/>
                <a:gd name="T6" fmla="*/ 0 60000 65536"/>
                <a:gd name="T7" fmla="*/ 0 60000 65536"/>
                <a:gd name="T8" fmla="*/ 0 60000 65536"/>
                <a:gd name="T9" fmla="*/ 0 w 1705"/>
                <a:gd name="T10" fmla="*/ 0 h 745"/>
                <a:gd name="T11" fmla="*/ 1705 w 1705"/>
                <a:gd name="T12" fmla="*/ 745 h 745"/>
              </a:gdLst>
              <a:ahLst/>
              <a:cxnLst>
                <a:cxn ang="T6">
                  <a:pos x="T0" y="T1"/>
                </a:cxn>
                <a:cxn ang="T7">
                  <a:pos x="T2" y="T3"/>
                </a:cxn>
                <a:cxn ang="T8">
                  <a:pos x="T4" y="T5"/>
                </a:cxn>
              </a:cxnLst>
              <a:rect l="T9" t="T10" r="T11" b="T12"/>
              <a:pathLst>
                <a:path w="1705" h="745">
                  <a:moveTo>
                    <a:pt x="1704" y="744"/>
                  </a:moveTo>
                  <a:lnTo>
                    <a:pt x="744" y="744"/>
                  </a:lnTo>
                  <a:lnTo>
                    <a:pt x="0" y="0"/>
                  </a:lnTo>
                </a:path>
              </a:pathLst>
            </a:custGeom>
            <a:noFill/>
            <a:ln w="127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205" name="Freeform 36">
              <a:extLst>
                <a:ext uri="{FF2B5EF4-FFF2-40B4-BE49-F238E27FC236}">
                  <a16:creationId xmlns:a16="http://schemas.microsoft.com/office/drawing/2014/main" id="{2B10CB5D-8F38-4824-83A9-8ABD18CF6950}"/>
                </a:ext>
              </a:extLst>
            </p:cNvPr>
            <p:cNvSpPr>
              <a:spLocks/>
            </p:cNvSpPr>
            <p:nvPr/>
          </p:nvSpPr>
          <p:spPr bwMode="auto">
            <a:xfrm>
              <a:off x="1407" y="1201"/>
              <a:ext cx="1674" cy="664"/>
            </a:xfrm>
            <a:custGeom>
              <a:avLst/>
              <a:gdLst>
                <a:gd name="T0" fmla="*/ 1643 w 1705"/>
                <a:gd name="T1" fmla="*/ 0 h 745"/>
                <a:gd name="T2" fmla="*/ 717 w 1705"/>
                <a:gd name="T3" fmla="*/ 0 h 745"/>
                <a:gd name="T4" fmla="*/ 0 w 1705"/>
                <a:gd name="T5" fmla="*/ 591 h 745"/>
                <a:gd name="T6" fmla="*/ 0 60000 65536"/>
                <a:gd name="T7" fmla="*/ 0 60000 65536"/>
                <a:gd name="T8" fmla="*/ 0 60000 65536"/>
                <a:gd name="T9" fmla="*/ 0 w 1705"/>
                <a:gd name="T10" fmla="*/ 0 h 745"/>
                <a:gd name="T11" fmla="*/ 1705 w 1705"/>
                <a:gd name="T12" fmla="*/ 745 h 745"/>
              </a:gdLst>
              <a:ahLst/>
              <a:cxnLst>
                <a:cxn ang="T6">
                  <a:pos x="T0" y="T1"/>
                </a:cxn>
                <a:cxn ang="T7">
                  <a:pos x="T2" y="T3"/>
                </a:cxn>
                <a:cxn ang="T8">
                  <a:pos x="T4" y="T5"/>
                </a:cxn>
              </a:cxnLst>
              <a:rect l="T9" t="T10" r="T11" b="T12"/>
              <a:pathLst>
                <a:path w="1705" h="745">
                  <a:moveTo>
                    <a:pt x="1704" y="0"/>
                  </a:moveTo>
                  <a:lnTo>
                    <a:pt x="744" y="0"/>
                  </a:lnTo>
                  <a:lnTo>
                    <a:pt x="0" y="744"/>
                  </a:lnTo>
                </a:path>
              </a:pathLst>
            </a:custGeom>
            <a:noFill/>
            <a:ln w="127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206" name="Freeform 37">
              <a:extLst>
                <a:ext uri="{FF2B5EF4-FFF2-40B4-BE49-F238E27FC236}">
                  <a16:creationId xmlns:a16="http://schemas.microsoft.com/office/drawing/2014/main" id="{CEAD3BCE-1575-4950-BBFB-BB1343ADED69}"/>
                </a:ext>
              </a:extLst>
            </p:cNvPr>
            <p:cNvSpPr>
              <a:spLocks/>
            </p:cNvSpPr>
            <p:nvPr/>
          </p:nvSpPr>
          <p:spPr bwMode="auto">
            <a:xfrm>
              <a:off x="1407" y="3133"/>
              <a:ext cx="1674" cy="663"/>
            </a:xfrm>
            <a:custGeom>
              <a:avLst/>
              <a:gdLst>
                <a:gd name="T0" fmla="*/ 1643 w 1705"/>
                <a:gd name="T1" fmla="*/ 589 h 745"/>
                <a:gd name="T2" fmla="*/ 717 w 1705"/>
                <a:gd name="T3" fmla="*/ 589 h 745"/>
                <a:gd name="T4" fmla="*/ 0 w 1705"/>
                <a:gd name="T5" fmla="*/ 0 h 745"/>
                <a:gd name="T6" fmla="*/ 0 60000 65536"/>
                <a:gd name="T7" fmla="*/ 0 60000 65536"/>
                <a:gd name="T8" fmla="*/ 0 60000 65536"/>
                <a:gd name="T9" fmla="*/ 0 w 1705"/>
                <a:gd name="T10" fmla="*/ 0 h 745"/>
                <a:gd name="T11" fmla="*/ 1705 w 1705"/>
                <a:gd name="T12" fmla="*/ 745 h 745"/>
              </a:gdLst>
              <a:ahLst/>
              <a:cxnLst>
                <a:cxn ang="T6">
                  <a:pos x="T0" y="T1"/>
                </a:cxn>
                <a:cxn ang="T7">
                  <a:pos x="T2" y="T3"/>
                </a:cxn>
                <a:cxn ang="T8">
                  <a:pos x="T4" y="T5"/>
                </a:cxn>
              </a:cxnLst>
              <a:rect l="T9" t="T10" r="T11" b="T12"/>
              <a:pathLst>
                <a:path w="1705" h="745">
                  <a:moveTo>
                    <a:pt x="1704" y="744"/>
                  </a:moveTo>
                  <a:lnTo>
                    <a:pt x="744" y="744"/>
                  </a:lnTo>
                  <a:lnTo>
                    <a:pt x="0" y="0"/>
                  </a:lnTo>
                </a:path>
              </a:pathLst>
            </a:custGeom>
            <a:noFill/>
            <a:ln w="127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59814" name="Oval 38">
              <a:extLst>
                <a:ext uri="{FF2B5EF4-FFF2-40B4-BE49-F238E27FC236}">
                  <a16:creationId xmlns:a16="http://schemas.microsoft.com/office/drawing/2014/main" id="{E85C8157-A568-48D1-ACC8-7BD1E5228A9E}"/>
                </a:ext>
              </a:extLst>
            </p:cNvPr>
            <p:cNvSpPr>
              <a:spLocks noChangeArrowheads="1"/>
            </p:cNvSpPr>
            <p:nvPr/>
          </p:nvSpPr>
          <p:spPr bwMode="auto">
            <a:xfrm>
              <a:off x="240" y="1608"/>
              <a:ext cx="1988" cy="1747"/>
            </a:xfrm>
            <a:prstGeom prst="ellipse">
              <a:avLst/>
            </a:prstGeom>
            <a:solidFill>
              <a:srgbClr val="EB7F82"/>
            </a:solidFill>
            <a:ln w="12700">
              <a:solidFill>
                <a:srgbClr val="000000"/>
              </a:solidFill>
              <a:round/>
              <a:headEnd/>
              <a:tailEnd/>
            </a:ln>
            <a:effectLst>
              <a:outerShdw dist="89803" dir="2700000" algn="ctr" rotWithShape="0">
                <a:schemeClr val="bg2"/>
              </a:outerShdw>
            </a:effectLst>
          </p:spPr>
          <p:txBody>
            <a:bodyPr wrap="none" lIns="90488" tIns="44450" rIns="90488" bIns="44450" anchor="ctr"/>
            <a:lstStyle/>
            <a:p>
              <a:pPr algn="ctr">
                <a:lnSpc>
                  <a:spcPct val="90000"/>
                </a:lnSpc>
                <a:defRPr/>
              </a:pPr>
              <a:endParaRPr lang="en-US" b="1">
                <a:effectLst>
                  <a:outerShdw blurRad="38100" dist="38100" dir="2700000" algn="tl">
                    <a:srgbClr val="FFFFFF"/>
                  </a:outerShdw>
                </a:effectLst>
                <a:latin typeface="Arial" charset="0"/>
              </a:endParaRPr>
            </a:p>
            <a:p>
              <a:pPr algn="ctr">
                <a:lnSpc>
                  <a:spcPct val="90000"/>
                </a:lnSpc>
                <a:defRPr/>
              </a:pPr>
              <a:r>
                <a:rPr lang="en-US" b="1">
                  <a:effectLst>
                    <a:outerShdw blurRad="38100" dist="38100" dir="2700000" algn="tl">
                      <a:srgbClr val="FFFFFF"/>
                    </a:outerShdw>
                  </a:effectLst>
                  <a:latin typeface="Arial" charset="0"/>
                </a:rPr>
                <a:t>Cultural, Social, </a:t>
              </a:r>
              <a:br>
                <a:rPr lang="en-US" b="1">
                  <a:effectLst>
                    <a:outerShdw blurRad="38100" dist="38100" dir="2700000" algn="tl">
                      <a:srgbClr val="FFFFFF"/>
                    </a:outerShdw>
                  </a:effectLst>
                  <a:latin typeface="Arial" charset="0"/>
                </a:rPr>
              </a:br>
              <a:r>
                <a:rPr lang="en-US" b="1">
                  <a:effectLst>
                    <a:outerShdw blurRad="38100" dist="38100" dir="2700000" algn="tl">
                      <a:srgbClr val="FFFFFF"/>
                    </a:outerShdw>
                  </a:effectLst>
                  <a:latin typeface="Arial" charset="0"/>
                </a:rPr>
                <a:t>Individual and </a:t>
              </a:r>
            </a:p>
            <a:p>
              <a:pPr algn="ctr">
                <a:lnSpc>
                  <a:spcPct val="90000"/>
                </a:lnSpc>
                <a:defRPr/>
              </a:pPr>
              <a:r>
                <a:rPr lang="en-US" b="1">
                  <a:effectLst>
                    <a:outerShdw blurRad="38100" dist="38100" dir="2700000" algn="tl">
                      <a:srgbClr val="FFFFFF"/>
                    </a:outerShdw>
                  </a:effectLst>
                  <a:latin typeface="Arial" charset="0"/>
                </a:rPr>
                <a:t>Psychological </a:t>
              </a:r>
              <a:br>
                <a:rPr lang="en-US" b="1">
                  <a:effectLst>
                    <a:outerShdw blurRad="38100" dist="38100" dir="2700000" algn="tl">
                      <a:srgbClr val="FFFFFF"/>
                    </a:outerShdw>
                  </a:effectLst>
                  <a:latin typeface="Arial" charset="0"/>
                </a:rPr>
              </a:br>
              <a:r>
                <a:rPr lang="en-US" b="1">
                  <a:effectLst>
                    <a:outerShdw blurRad="38100" dist="38100" dir="2700000" algn="tl">
                      <a:srgbClr val="FFFFFF"/>
                    </a:outerShdw>
                  </a:effectLst>
                  <a:latin typeface="Arial" charset="0"/>
                </a:rPr>
                <a:t>Factors </a:t>
              </a:r>
              <a:br>
                <a:rPr lang="en-US" b="1">
                  <a:effectLst>
                    <a:outerShdw blurRad="38100" dist="38100" dir="2700000" algn="tl">
                      <a:srgbClr val="FFFFFF"/>
                    </a:outerShdw>
                  </a:effectLst>
                  <a:latin typeface="Arial" charset="0"/>
                </a:rPr>
              </a:br>
              <a:r>
                <a:rPr lang="en-US" b="1">
                  <a:effectLst>
                    <a:outerShdw blurRad="38100" dist="38100" dir="2700000" algn="tl">
                      <a:srgbClr val="FFFFFF"/>
                    </a:outerShdw>
                  </a:effectLst>
                  <a:latin typeface="Arial" charset="0"/>
                </a:rPr>
                <a:t>affect </a:t>
              </a:r>
              <a:br>
                <a:rPr lang="en-US" b="1">
                  <a:effectLst>
                    <a:outerShdw blurRad="38100" dist="38100" dir="2700000" algn="tl">
                      <a:srgbClr val="FFFFFF"/>
                    </a:outerShdw>
                  </a:effectLst>
                  <a:latin typeface="Arial" charset="0"/>
                </a:rPr>
              </a:br>
              <a:r>
                <a:rPr lang="en-US" b="1">
                  <a:effectLst>
                    <a:outerShdw blurRad="38100" dist="38100" dir="2700000" algn="tl">
                      <a:srgbClr val="FFFFFF"/>
                    </a:outerShdw>
                  </a:effectLst>
                  <a:latin typeface="Arial" charset="0"/>
                </a:rPr>
                <a:t>all steps</a:t>
              </a:r>
            </a:p>
          </p:txBody>
        </p:sp>
        <p:sp>
          <p:nvSpPr>
            <p:cNvPr id="8208" name="Oval 39">
              <a:extLst>
                <a:ext uri="{FF2B5EF4-FFF2-40B4-BE49-F238E27FC236}">
                  <a16:creationId xmlns:a16="http://schemas.microsoft.com/office/drawing/2014/main" id="{005279A0-62B9-4AB9-97EF-E42857944FDD}"/>
                </a:ext>
              </a:extLst>
            </p:cNvPr>
            <p:cNvSpPr>
              <a:spLocks noChangeArrowheads="1"/>
            </p:cNvSpPr>
            <p:nvPr/>
          </p:nvSpPr>
          <p:spPr bwMode="auto">
            <a:xfrm>
              <a:off x="3001" y="1141"/>
              <a:ext cx="158" cy="143"/>
            </a:xfrm>
            <a:prstGeom prst="ellipse">
              <a:avLst/>
            </a:prstGeom>
            <a:solidFill>
              <a:srgbClr val="000000"/>
            </a:solidFill>
            <a:ln w="12700">
              <a:solidFill>
                <a:srgbClr val="000000"/>
              </a:solidFill>
              <a:round/>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8209" name="Oval 40">
              <a:extLst>
                <a:ext uri="{FF2B5EF4-FFF2-40B4-BE49-F238E27FC236}">
                  <a16:creationId xmlns:a16="http://schemas.microsoft.com/office/drawing/2014/main" id="{D7FBE3D3-658F-4225-90D5-0134C7FF9FA8}"/>
                </a:ext>
              </a:extLst>
            </p:cNvPr>
            <p:cNvSpPr>
              <a:spLocks noChangeArrowheads="1"/>
            </p:cNvSpPr>
            <p:nvPr/>
          </p:nvSpPr>
          <p:spPr bwMode="auto">
            <a:xfrm>
              <a:off x="3001" y="1771"/>
              <a:ext cx="158" cy="142"/>
            </a:xfrm>
            <a:prstGeom prst="ellipse">
              <a:avLst/>
            </a:prstGeom>
            <a:solidFill>
              <a:srgbClr val="000000"/>
            </a:solidFill>
            <a:ln w="12700">
              <a:solidFill>
                <a:srgbClr val="000000"/>
              </a:solidFill>
              <a:round/>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8210" name="Oval 41">
              <a:extLst>
                <a:ext uri="{FF2B5EF4-FFF2-40B4-BE49-F238E27FC236}">
                  <a16:creationId xmlns:a16="http://schemas.microsoft.com/office/drawing/2014/main" id="{36A3DE1A-BDA5-4166-B97D-FC650453D4C3}"/>
                </a:ext>
              </a:extLst>
            </p:cNvPr>
            <p:cNvSpPr>
              <a:spLocks noChangeArrowheads="1"/>
            </p:cNvSpPr>
            <p:nvPr/>
          </p:nvSpPr>
          <p:spPr bwMode="auto">
            <a:xfrm>
              <a:off x="3001" y="2423"/>
              <a:ext cx="158" cy="141"/>
            </a:xfrm>
            <a:prstGeom prst="ellipse">
              <a:avLst/>
            </a:prstGeom>
            <a:solidFill>
              <a:srgbClr val="000000"/>
            </a:solidFill>
            <a:ln w="12700">
              <a:solidFill>
                <a:srgbClr val="000000"/>
              </a:solidFill>
              <a:round/>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8211" name="Oval 42">
              <a:extLst>
                <a:ext uri="{FF2B5EF4-FFF2-40B4-BE49-F238E27FC236}">
                  <a16:creationId xmlns:a16="http://schemas.microsoft.com/office/drawing/2014/main" id="{FCC8DE73-3B51-4C72-801F-21D33B9CD7DE}"/>
                </a:ext>
              </a:extLst>
            </p:cNvPr>
            <p:cNvSpPr>
              <a:spLocks noChangeArrowheads="1"/>
            </p:cNvSpPr>
            <p:nvPr/>
          </p:nvSpPr>
          <p:spPr bwMode="auto">
            <a:xfrm>
              <a:off x="3001" y="3073"/>
              <a:ext cx="158" cy="143"/>
            </a:xfrm>
            <a:prstGeom prst="ellipse">
              <a:avLst/>
            </a:prstGeom>
            <a:solidFill>
              <a:srgbClr val="000000"/>
            </a:solidFill>
            <a:ln w="12700">
              <a:solidFill>
                <a:srgbClr val="000000"/>
              </a:solidFill>
              <a:round/>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8212" name="Oval 43">
              <a:extLst>
                <a:ext uri="{FF2B5EF4-FFF2-40B4-BE49-F238E27FC236}">
                  <a16:creationId xmlns:a16="http://schemas.microsoft.com/office/drawing/2014/main" id="{BD8FC7B4-B792-4935-B142-1340DBF2D5F3}"/>
                </a:ext>
              </a:extLst>
            </p:cNvPr>
            <p:cNvSpPr>
              <a:spLocks noChangeArrowheads="1"/>
            </p:cNvSpPr>
            <p:nvPr/>
          </p:nvSpPr>
          <p:spPr bwMode="auto">
            <a:xfrm>
              <a:off x="3001" y="3724"/>
              <a:ext cx="158" cy="143"/>
            </a:xfrm>
            <a:prstGeom prst="ellipse">
              <a:avLst/>
            </a:prstGeom>
            <a:solidFill>
              <a:srgbClr val="000000"/>
            </a:solidFill>
            <a:ln w="12700">
              <a:solidFill>
                <a:srgbClr val="000000"/>
              </a:solidFill>
              <a:round/>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grpSp>
      <p:sp>
        <p:nvSpPr>
          <p:cNvPr id="8195" name="AutoShape 44">
            <a:extLst>
              <a:ext uri="{FF2B5EF4-FFF2-40B4-BE49-F238E27FC236}">
                <a16:creationId xmlns:a16="http://schemas.microsoft.com/office/drawing/2014/main" id="{6643ABAC-2BFC-419B-A5F3-229A3E86F34A}"/>
              </a:ext>
            </a:extLst>
          </p:cNvPr>
          <p:cNvSpPr>
            <a:spLocks noChangeArrowheads="1"/>
          </p:cNvSpPr>
          <p:nvPr/>
        </p:nvSpPr>
        <p:spPr bwMode="auto">
          <a:xfrm>
            <a:off x="2133601" y="152400"/>
            <a:ext cx="7997825" cy="914400"/>
          </a:xfrm>
          <a:prstGeom prst="roundRect">
            <a:avLst>
              <a:gd name="adj" fmla="val 16667"/>
            </a:avLst>
          </a:prstGeom>
          <a:solidFill>
            <a:srgbClr val="FFF6E1"/>
          </a:solidFill>
          <a:ln w="38100">
            <a:solidFill>
              <a:srgbClr val="E4B900"/>
            </a:solidFill>
            <a:round/>
            <a:headEnd/>
            <a:tailEnd/>
          </a:ln>
        </p:spPr>
        <p:txBody>
          <a:bodyPr anchor="ctr" anchorCtr="1"/>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endParaRPr lang="en-US" altLang="en-US" sz="3200" b="1">
              <a:solidFill>
                <a:srgbClr val="CC3300"/>
              </a:solidFill>
              <a:latin typeface="Arial" panose="020B0604020202020204" pitchFamily="34" charset="0"/>
            </a:endParaRPr>
          </a:p>
        </p:txBody>
      </p:sp>
      <p:sp>
        <p:nvSpPr>
          <p:cNvPr id="8196" name="Rectangle 45">
            <a:hlinkClick r:id="rId3" action="ppaction://hlinksldjump"/>
            <a:extLst>
              <a:ext uri="{FF2B5EF4-FFF2-40B4-BE49-F238E27FC236}">
                <a16:creationId xmlns:a16="http://schemas.microsoft.com/office/drawing/2014/main" id="{8BB65032-A667-4083-BF1C-4B02CA81ECD1}"/>
              </a:ext>
            </a:extLst>
          </p:cNvPr>
          <p:cNvSpPr>
            <a:spLocks noChangeArrowheads="1"/>
          </p:cNvSpPr>
          <p:nvPr/>
        </p:nvSpPr>
        <p:spPr bwMode="auto">
          <a:xfrm>
            <a:off x="2286001" y="381000"/>
            <a:ext cx="7769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lnSpc>
                <a:spcPct val="90000"/>
              </a:lnSpc>
              <a:spcBef>
                <a:spcPct val="20000"/>
              </a:spcBef>
              <a:buClr>
                <a:srgbClr val="CC3300"/>
              </a:buClr>
            </a:pPr>
            <a:r>
              <a:rPr lang="en-US" altLang="en-US" sz="4000" b="1">
                <a:solidFill>
                  <a:srgbClr val="0066FF"/>
                </a:solidFill>
                <a:latin typeface="Times New Roman" panose="02020603050405020304" pitchFamily="18" charset="0"/>
              </a:rPr>
              <a:t>Purchase Decision Process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CBDBB3EA-8A1C-4E69-B1BA-D3851FCEB466}"/>
              </a:ext>
            </a:extLst>
          </p:cNvPr>
          <p:cNvSpPr>
            <a:spLocks noGrp="1" noChangeArrowheads="1"/>
          </p:cNvSpPr>
          <p:nvPr>
            <p:ph type="title"/>
          </p:nvPr>
        </p:nvSpPr>
        <p:spPr bwMode="auto">
          <a:xfrm>
            <a:off x="2438400" y="609600"/>
            <a:ext cx="82296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a:latin typeface="Arial Black" panose="020B0A04020102020204" pitchFamily="34" charset="0"/>
              </a:rPr>
              <a:t>Stimulus</a:t>
            </a:r>
          </a:p>
        </p:txBody>
      </p:sp>
      <p:grpSp>
        <p:nvGrpSpPr>
          <p:cNvPr id="10243" name="Group 5">
            <a:extLst>
              <a:ext uri="{FF2B5EF4-FFF2-40B4-BE49-F238E27FC236}">
                <a16:creationId xmlns:a16="http://schemas.microsoft.com/office/drawing/2014/main" id="{621D67A6-689B-48CA-991F-101F0195A018}"/>
              </a:ext>
            </a:extLst>
          </p:cNvPr>
          <p:cNvGrpSpPr>
            <a:grpSpLocks/>
          </p:cNvGrpSpPr>
          <p:nvPr/>
        </p:nvGrpSpPr>
        <p:grpSpPr bwMode="auto">
          <a:xfrm>
            <a:off x="3657600" y="1981200"/>
            <a:ext cx="6172200" cy="3886200"/>
            <a:chOff x="2304" y="1536"/>
            <a:chExt cx="2592" cy="1152"/>
          </a:xfrm>
        </p:grpSpPr>
        <p:sp>
          <p:nvSpPr>
            <p:cNvPr id="10246" name="Rectangle 6">
              <a:extLst>
                <a:ext uri="{FF2B5EF4-FFF2-40B4-BE49-F238E27FC236}">
                  <a16:creationId xmlns:a16="http://schemas.microsoft.com/office/drawing/2014/main" id="{A92C0885-4C04-4FED-83D6-601FC26151B7}"/>
                </a:ext>
              </a:extLst>
            </p:cNvPr>
            <p:cNvSpPr>
              <a:spLocks noChangeArrowheads="1"/>
            </p:cNvSpPr>
            <p:nvPr/>
          </p:nvSpPr>
          <p:spPr bwMode="auto">
            <a:xfrm>
              <a:off x="2304" y="1536"/>
              <a:ext cx="2592" cy="1152"/>
            </a:xfrm>
            <a:prstGeom prst="rect">
              <a:avLst/>
            </a:prstGeom>
            <a:solidFill>
              <a:srgbClr val="FFFF99"/>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b="1">
                <a:latin typeface="Arial" panose="020B0604020202020204" pitchFamily="34" charset="0"/>
              </a:endParaRPr>
            </a:p>
          </p:txBody>
        </p:sp>
        <p:sp>
          <p:nvSpPr>
            <p:cNvPr id="10247" name="Rectangle 7">
              <a:extLst>
                <a:ext uri="{FF2B5EF4-FFF2-40B4-BE49-F238E27FC236}">
                  <a16:creationId xmlns:a16="http://schemas.microsoft.com/office/drawing/2014/main" id="{224F68A8-90DE-4956-8D77-1ECB1EF91653}"/>
                </a:ext>
              </a:extLst>
            </p:cNvPr>
            <p:cNvSpPr>
              <a:spLocks noChangeArrowheads="1"/>
            </p:cNvSpPr>
            <p:nvPr/>
          </p:nvSpPr>
          <p:spPr bwMode="auto">
            <a:xfrm>
              <a:off x="2496" y="1696"/>
              <a:ext cx="2400" cy="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20000"/>
                </a:lnSpc>
                <a:spcBef>
                  <a:spcPct val="20000"/>
                </a:spcBef>
                <a:buClr>
                  <a:schemeClr val="folHlink"/>
                </a:buClr>
                <a:buSzPct val="80000"/>
                <a:buFont typeface="Wingdings" panose="05000000000000000000" pitchFamily="2" charset="2"/>
                <a:buNone/>
              </a:pPr>
              <a:r>
                <a:rPr lang="en-US" altLang="en-US" sz="2100" b="1">
                  <a:latin typeface="Arial" panose="020B0604020202020204" pitchFamily="34" charset="0"/>
                </a:rPr>
                <a:t>Any unit of input affecting </a:t>
              </a:r>
              <a:br>
                <a:rPr lang="en-US" altLang="en-US" sz="2100" b="1">
                  <a:latin typeface="Arial" panose="020B0604020202020204" pitchFamily="34" charset="0"/>
                </a:rPr>
              </a:br>
              <a:r>
                <a:rPr lang="en-US" altLang="en-US" sz="2100" b="1">
                  <a:latin typeface="Arial" panose="020B0604020202020204" pitchFamily="34" charset="0"/>
                </a:rPr>
                <a:t>one or more of the five senses:</a:t>
              </a:r>
            </a:p>
            <a:p>
              <a:pPr eaLnBrk="1" hangingPunct="1">
                <a:spcBef>
                  <a:spcPct val="20000"/>
                </a:spcBef>
                <a:buClr>
                  <a:schemeClr val="accent2"/>
                </a:buClr>
                <a:buFont typeface="Wingdings" panose="05000000000000000000" pitchFamily="2" charset="2"/>
                <a:buChar char="§"/>
              </a:pPr>
              <a:r>
                <a:rPr lang="en-US" altLang="en-US" sz="2000" b="1">
                  <a:latin typeface="Arial" panose="020B0604020202020204" pitchFamily="34" charset="0"/>
                </a:rPr>
                <a:t>sight</a:t>
              </a:r>
            </a:p>
            <a:p>
              <a:pPr eaLnBrk="1" hangingPunct="1">
                <a:spcBef>
                  <a:spcPct val="20000"/>
                </a:spcBef>
                <a:buClr>
                  <a:schemeClr val="accent2"/>
                </a:buClr>
                <a:buFont typeface="Wingdings" panose="05000000000000000000" pitchFamily="2" charset="2"/>
                <a:buChar char="§"/>
              </a:pPr>
              <a:r>
                <a:rPr lang="en-US" altLang="en-US" sz="2000" b="1">
                  <a:latin typeface="Arial" panose="020B0604020202020204" pitchFamily="34" charset="0"/>
                </a:rPr>
                <a:t>smell</a:t>
              </a:r>
            </a:p>
            <a:p>
              <a:pPr eaLnBrk="1" hangingPunct="1">
                <a:spcBef>
                  <a:spcPct val="20000"/>
                </a:spcBef>
                <a:buClr>
                  <a:schemeClr val="accent2"/>
                </a:buClr>
                <a:buFont typeface="Wingdings" panose="05000000000000000000" pitchFamily="2" charset="2"/>
                <a:buChar char="§"/>
              </a:pPr>
              <a:r>
                <a:rPr lang="en-US" altLang="en-US" sz="2000" b="1">
                  <a:latin typeface="Arial" panose="020B0604020202020204" pitchFamily="34" charset="0"/>
                </a:rPr>
                <a:t>taste</a:t>
              </a:r>
            </a:p>
            <a:p>
              <a:pPr eaLnBrk="1" hangingPunct="1">
                <a:spcBef>
                  <a:spcPct val="20000"/>
                </a:spcBef>
                <a:buClr>
                  <a:schemeClr val="accent2"/>
                </a:buClr>
                <a:buFont typeface="Wingdings" panose="05000000000000000000" pitchFamily="2" charset="2"/>
                <a:buChar char="§"/>
              </a:pPr>
              <a:r>
                <a:rPr lang="en-US" altLang="en-US" sz="2000" b="1">
                  <a:latin typeface="Arial" panose="020B0604020202020204" pitchFamily="34" charset="0"/>
                </a:rPr>
                <a:t>touch</a:t>
              </a:r>
            </a:p>
            <a:p>
              <a:pPr eaLnBrk="1" hangingPunct="1">
                <a:spcBef>
                  <a:spcPct val="20000"/>
                </a:spcBef>
                <a:buClr>
                  <a:schemeClr val="accent2"/>
                </a:buClr>
                <a:buFont typeface="Wingdings" panose="05000000000000000000" pitchFamily="2" charset="2"/>
                <a:buChar char="§"/>
              </a:pPr>
              <a:r>
                <a:rPr lang="en-US" altLang="en-US" sz="2000" b="1">
                  <a:latin typeface="Arial" panose="020B0604020202020204" pitchFamily="34" charset="0"/>
                </a:rPr>
                <a:t>hearing</a:t>
              </a:r>
            </a:p>
            <a:p>
              <a:pPr eaLnBrk="1" hangingPunct="1">
                <a:lnSpc>
                  <a:spcPct val="120000"/>
                </a:lnSpc>
                <a:spcBef>
                  <a:spcPct val="20000"/>
                </a:spcBef>
                <a:buClr>
                  <a:schemeClr val="folHlink"/>
                </a:buClr>
                <a:buSzPct val="80000"/>
                <a:buFont typeface="Wingdings" panose="05000000000000000000" pitchFamily="2" charset="2"/>
                <a:buNone/>
              </a:pPr>
              <a:endParaRPr lang="en-US" altLang="en-US" sz="2000" b="1">
                <a:solidFill>
                  <a:schemeClr val="bg2"/>
                </a:solidFill>
                <a:latin typeface="Arial" panose="020B0604020202020204" pitchFamily="34" charset="0"/>
              </a:endParaRPr>
            </a:p>
          </p:txBody>
        </p:sp>
      </p:grpSp>
      <p:sp>
        <p:nvSpPr>
          <p:cNvPr id="10244" name="Rectangle 8">
            <a:extLst>
              <a:ext uri="{FF2B5EF4-FFF2-40B4-BE49-F238E27FC236}">
                <a16:creationId xmlns:a16="http://schemas.microsoft.com/office/drawing/2014/main" id="{00E8E1CD-C492-427F-859C-56371FC5198C}"/>
              </a:ext>
            </a:extLst>
          </p:cNvPr>
          <p:cNvSpPr>
            <a:spLocks noChangeArrowheads="1"/>
          </p:cNvSpPr>
          <p:nvPr/>
        </p:nvSpPr>
        <p:spPr bwMode="auto">
          <a:xfrm>
            <a:off x="2438400" y="1524000"/>
            <a:ext cx="2362200" cy="990600"/>
          </a:xfrm>
          <a:prstGeom prst="rect">
            <a:avLst/>
          </a:prstGeom>
          <a:solidFill>
            <a:srgbClr val="A0CA42"/>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b="1">
                <a:solidFill>
                  <a:schemeClr val="tx2"/>
                </a:solidFill>
                <a:latin typeface="Arial" panose="020B0604020202020204" pitchFamily="34" charset="0"/>
              </a:rPr>
              <a:t>Stimulus</a:t>
            </a:r>
          </a:p>
        </p:txBody>
      </p:sp>
      <p:pic>
        <p:nvPicPr>
          <p:cNvPr id="10245" name="Picture 11">
            <a:extLst>
              <a:ext uri="{FF2B5EF4-FFF2-40B4-BE49-F238E27FC236}">
                <a16:creationId xmlns:a16="http://schemas.microsoft.com/office/drawing/2014/main" id="{9F522B13-B537-4C20-84AC-073C8654CF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373439"/>
            <a:ext cx="365760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a:extLst>
              <a:ext uri="{FF2B5EF4-FFF2-40B4-BE49-F238E27FC236}">
                <a16:creationId xmlns:a16="http://schemas.microsoft.com/office/drawing/2014/main" id="{2F8468C5-73D9-4317-AE13-18FA32308E9F}"/>
              </a:ext>
            </a:extLst>
          </p:cNvPr>
          <p:cNvSpPr>
            <a:spLocks noChangeArrowheads="1"/>
          </p:cNvSpPr>
          <p:nvPr/>
        </p:nvSpPr>
        <p:spPr bwMode="auto">
          <a:xfrm>
            <a:off x="2212976" y="227013"/>
            <a:ext cx="7769225" cy="1143000"/>
          </a:xfrm>
          <a:prstGeom prst="roundRect">
            <a:avLst>
              <a:gd name="adj" fmla="val 16667"/>
            </a:avLst>
          </a:prstGeom>
          <a:solidFill>
            <a:srgbClr val="FFF6E1"/>
          </a:solidFill>
          <a:ln w="38100">
            <a:solidFill>
              <a:srgbClr val="E4B900"/>
            </a:solidFill>
            <a:round/>
            <a:headEnd/>
            <a:tailEnd/>
          </a:ln>
        </p:spPr>
        <p:txBody>
          <a:bodyPr anchor="ctr" anchorCtr="1"/>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endParaRPr lang="en-US" altLang="en-US" sz="3200" b="1">
              <a:solidFill>
                <a:srgbClr val="CC3300"/>
              </a:solidFill>
              <a:latin typeface="Arial" panose="020B0604020202020204" pitchFamily="34" charset="0"/>
            </a:endParaRPr>
          </a:p>
        </p:txBody>
      </p:sp>
      <p:sp>
        <p:nvSpPr>
          <p:cNvPr id="12291" name="Rectangle 7">
            <a:extLst>
              <a:ext uri="{FF2B5EF4-FFF2-40B4-BE49-F238E27FC236}">
                <a16:creationId xmlns:a16="http://schemas.microsoft.com/office/drawing/2014/main" id="{D2552377-06D6-4D00-88DD-4101253767E2}"/>
              </a:ext>
            </a:extLst>
          </p:cNvPr>
          <p:cNvSpPr>
            <a:spLocks noChangeArrowheads="1"/>
          </p:cNvSpPr>
          <p:nvPr/>
        </p:nvSpPr>
        <p:spPr bwMode="auto">
          <a:xfrm>
            <a:off x="2667000" y="533400"/>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90000"/>
              </a:lnSpc>
              <a:spcBef>
                <a:spcPct val="20000"/>
              </a:spcBef>
              <a:buClr>
                <a:srgbClr val="CC3300"/>
              </a:buClr>
            </a:pPr>
            <a:r>
              <a:rPr lang="en-US" altLang="en-US" sz="3600" b="1">
                <a:latin typeface="Times New Roman" panose="02020603050405020304" pitchFamily="18" charset="0"/>
              </a:rPr>
              <a:t>Information Search: Seeking Value</a:t>
            </a:r>
          </a:p>
        </p:txBody>
      </p:sp>
      <p:sp>
        <p:nvSpPr>
          <p:cNvPr id="12292" name="Rectangle 8">
            <a:extLst>
              <a:ext uri="{FF2B5EF4-FFF2-40B4-BE49-F238E27FC236}">
                <a16:creationId xmlns:a16="http://schemas.microsoft.com/office/drawing/2014/main" id="{D825DAB5-64BC-42BD-AE7A-68AB4098F472}"/>
              </a:ext>
            </a:extLst>
          </p:cNvPr>
          <p:cNvSpPr>
            <a:spLocks noChangeArrowheads="1"/>
          </p:cNvSpPr>
          <p:nvPr/>
        </p:nvSpPr>
        <p:spPr bwMode="auto">
          <a:xfrm>
            <a:off x="2667000" y="1828800"/>
            <a:ext cx="5181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buClr>
                <a:srgbClr val="CC3300"/>
              </a:buClr>
              <a:buFont typeface="Wingdings" panose="05000000000000000000" pitchFamily="2" charset="2"/>
              <a:buChar char="§"/>
            </a:pPr>
            <a:r>
              <a:rPr lang="en-US" altLang="en-US" sz="2800" b="1">
                <a:latin typeface="Times New Roman" panose="02020603050405020304" pitchFamily="18" charset="0"/>
              </a:rPr>
              <a:t>  </a:t>
            </a:r>
            <a:r>
              <a:rPr lang="en-US" altLang="en-US" sz="2800" b="1">
                <a:solidFill>
                  <a:srgbClr val="CC3300"/>
                </a:solidFill>
                <a:latin typeface="Times New Roman" panose="02020603050405020304" pitchFamily="18" charset="0"/>
              </a:rPr>
              <a:t>Internal Search- </a:t>
            </a:r>
          </a:p>
          <a:p>
            <a:pPr lvl="1" eaLnBrk="1" hangingPunct="1">
              <a:buClr>
                <a:srgbClr val="CC3300"/>
              </a:buClr>
              <a:buFont typeface="Wingdings" panose="05000000000000000000" pitchFamily="2" charset="2"/>
              <a:buNone/>
            </a:pPr>
            <a:r>
              <a:rPr lang="en-US" altLang="en-US" b="1">
                <a:latin typeface="Arial" panose="020B0604020202020204" pitchFamily="34" charset="0"/>
              </a:rPr>
              <a:t>Recall information from memory</a:t>
            </a:r>
          </a:p>
        </p:txBody>
      </p:sp>
      <p:sp>
        <p:nvSpPr>
          <p:cNvPr id="12293" name="Rectangle 9">
            <a:extLst>
              <a:ext uri="{FF2B5EF4-FFF2-40B4-BE49-F238E27FC236}">
                <a16:creationId xmlns:a16="http://schemas.microsoft.com/office/drawing/2014/main" id="{A6A710D6-A548-4164-9DA1-54E286B8B93F}"/>
              </a:ext>
            </a:extLst>
          </p:cNvPr>
          <p:cNvSpPr>
            <a:spLocks noChangeArrowheads="1"/>
          </p:cNvSpPr>
          <p:nvPr/>
        </p:nvSpPr>
        <p:spPr bwMode="auto">
          <a:xfrm>
            <a:off x="2590801" y="3581400"/>
            <a:ext cx="7769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buClr>
                <a:srgbClr val="CC3300"/>
              </a:buClr>
              <a:buFont typeface="Wingdings" panose="05000000000000000000" pitchFamily="2" charset="2"/>
              <a:buChar char="§"/>
            </a:pPr>
            <a:r>
              <a:rPr lang="en-US" altLang="en-US" sz="2800" b="1">
                <a:latin typeface="Times New Roman" panose="02020603050405020304" pitchFamily="18" charset="0"/>
              </a:rPr>
              <a:t>  </a:t>
            </a:r>
            <a:r>
              <a:rPr lang="en-US" altLang="en-US" sz="2800" b="1">
                <a:solidFill>
                  <a:srgbClr val="CC3300"/>
                </a:solidFill>
                <a:latin typeface="Times New Roman" panose="02020603050405020304" pitchFamily="18" charset="0"/>
              </a:rPr>
              <a:t>External Search</a:t>
            </a:r>
          </a:p>
        </p:txBody>
      </p:sp>
      <p:graphicFrame>
        <p:nvGraphicFramePr>
          <p:cNvPr id="12294" name="Object 14">
            <a:extLst>
              <a:ext uri="{FF2B5EF4-FFF2-40B4-BE49-F238E27FC236}">
                <a16:creationId xmlns:a16="http://schemas.microsoft.com/office/drawing/2014/main" id="{F120F7FB-23D0-4CB4-9740-A90B8B88D1D7}"/>
              </a:ext>
            </a:extLst>
          </p:cNvPr>
          <p:cNvGraphicFramePr>
            <a:graphicFrameLocks noChangeAspect="1"/>
          </p:cNvGraphicFramePr>
          <p:nvPr/>
        </p:nvGraphicFramePr>
        <p:xfrm>
          <a:off x="8610601" y="1676400"/>
          <a:ext cx="1362075" cy="1481138"/>
        </p:xfrm>
        <a:graphic>
          <a:graphicData uri="http://schemas.openxmlformats.org/presentationml/2006/ole">
            <mc:AlternateContent xmlns:mc="http://schemas.openxmlformats.org/markup-compatibility/2006">
              <mc:Choice xmlns:v="urn:schemas-microsoft-com:vml" Requires="v">
                <p:oleObj spid="_x0000_s1034" name="Clip" r:id="rId4" imgW="2102042" imgH="2286770" progId="MS_ClipArt_Gallery.2">
                  <p:embed/>
                </p:oleObj>
              </mc:Choice>
              <mc:Fallback>
                <p:oleObj name="Clip" r:id="rId4" imgW="2102042" imgH="2286770" progId="MS_ClipArt_Gallery.2">
                  <p:embed/>
                  <p:pic>
                    <p:nvPicPr>
                      <p:cNvPr id="12294" name="Object 14">
                        <a:extLst>
                          <a:ext uri="{FF2B5EF4-FFF2-40B4-BE49-F238E27FC236}">
                            <a16:creationId xmlns:a16="http://schemas.microsoft.com/office/drawing/2014/main" id="{F120F7FB-23D0-4CB4-9740-A90B8B88D1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0601" y="1676400"/>
                        <a:ext cx="1362075" cy="1481138"/>
                      </a:xfrm>
                      <a:prstGeom prst="rect">
                        <a:avLst/>
                      </a:prstGeom>
                      <a:noFill/>
                      <a:ln>
                        <a:noFill/>
                      </a:ln>
                      <a:effectLst>
                        <a:outerShdw dist="99190" dir="3011666"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295" name="Object 16">
            <a:extLst>
              <a:ext uri="{FF2B5EF4-FFF2-40B4-BE49-F238E27FC236}">
                <a16:creationId xmlns:a16="http://schemas.microsoft.com/office/drawing/2014/main" id="{5FB317FE-5F51-47E2-A5A9-5BC8CC26167A}"/>
              </a:ext>
            </a:extLst>
          </p:cNvPr>
          <p:cNvGraphicFramePr>
            <a:graphicFrameLocks noChangeAspect="1"/>
          </p:cNvGraphicFramePr>
          <p:nvPr/>
        </p:nvGraphicFramePr>
        <p:xfrm>
          <a:off x="8610600" y="3886200"/>
          <a:ext cx="1905000" cy="2667000"/>
        </p:xfrm>
        <a:graphic>
          <a:graphicData uri="http://schemas.openxmlformats.org/presentationml/2006/ole">
            <mc:AlternateContent xmlns:mc="http://schemas.openxmlformats.org/markup-compatibility/2006">
              <mc:Choice xmlns:v="urn:schemas-microsoft-com:vml" Requires="v">
                <p:oleObj spid="_x0000_s1035" name="CorelDRAW!" r:id="rId6" imgW="1601125" imgH="2101548" progId="CDraw4">
                  <p:embed/>
                </p:oleObj>
              </mc:Choice>
              <mc:Fallback>
                <p:oleObj name="CorelDRAW!" r:id="rId6" imgW="1601125" imgH="2101548" progId="CDraw4">
                  <p:embed/>
                  <p:pic>
                    <p:nvPicPr>
                      <p:cNvPr id="12295" name="Object 16">
                        <a:extLst>
                          <a:ext uri="{FF2B5EF4-FFF2-40B4-BE49-F238E27FC236}">
                            <a16:creationId xmlns:a16="http://schemas.microsoft.com/office/drawing/2014/main" id="{5FB317FE-5F51-47E2-A5A9-5BC8CC2616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10600" y="3886200"/>
                        <a:ext cx="1905000"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6" name="Rectangle 17">
            <a:extLst>
              <a:ext uri="{FF2B5EF4-FFF2-40B4-BE49-F238E27FC236}">
                <a16:creationId xmlns:a16="http://schemas.microsoft.com/office/drawing/2014/main" id="{E02256C2-BE2C-4A88-8CAD-241E4D740968}"/>
              </a:ext>
            </a:extLst>
          </p:cNvPr>
          <p:cNvSpPr>
            <a:spLocks noChangeArrowheads="1"/>
          </p:cNvSpPr>
          <p:nvPr/>
        </p:nvSpPr>
        <p:spPr bwMode="auto">
          <a:xfrm>
            <a:off x="2438400" y="4037013"/>
            <a:ext cx="6781800"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657350" indent="-51435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nSpc>
                <a:spcPct val="90000"/>
              </a:lnSpc>
              <a:buClr>
                <a:schemeClr val="folHlink"/>
              </a:buClr>
              <a:buFont typeface="Wingdings" panose="05000000000000000000" pitchFamily="2" charset="2"/>
              <a:buNone/>
            </a:pPr>
            <a:r>
              <a:rPr lang="en-US" altLang="en-US" b="1">
                <a:latin typeface="Arial" panose="020B0604020202020204" pitchFamily="34" charset="0"/>
              </a:rPr>
              <a:t>		information from outside environment</a:t>
            </a:r>
            <a:br>
              <a:rPr lang="en-US" altLang="en-US" b="1">
                <a:latin typeface="Arial" panose="020B0604020202020204" pitchFamily="34" charset="0"/>
              </a:rPr>
            </a:br>
            <a:endParaRPr lang="en-US" altLang="en-US" b="1">
              <a:latin typeface="Arial" panose="020B0604020202020204" pitchFamily="34" charset="0"/>
            </a:endParaRPr>
          </a:p>
          <a:p>
            <a:pPr lvl="2">
              <a:lnSpc>
                <a:spcPct val="90000"/>
              </a:lnSpc>
              <a:buClr>
                <a:schemeClr val="folHlink"/>
              </a:buClr>
              <a:buFont typeface="Wingdings" panose="05000000000000000000" pitchFamily="2" charset="2"/>
              <a:buNone/>
            </a:pPr>
            <a:r>
              <a:rPr lang="en-US" altLang="en-US" b="1">
                <a:latin typeface="Arial" panose="020B0604020202020204" pitchFamily="34" charset="0"/>
              </a:rPr>
              <a:t>Non-marketing controlled</a:t>
            </a:r>
          </a:p>
          <a:p>
            <a:pPr lvl="2">
              <a:lnSpc>
                <a:spcPct val="90000"/>
              </a:lnSpc>
              <a:buClr>
                <a:schemeClr val="folHlink"/>
              </a:buClr>
              <a:buFont typeface="Wingdings" panose="05000000000000000000" pitchFamily="2" charset="2"/>
              <a:buNone/>
            </a:pPr>
            <a:r>
              <a:rPr lang="en-US" altLang="en-US" b="1">
                <a:latin typeface="Arial" panose="020B0604020202020204" pitchFamily="34" charset="0"/>
              </a:rPr>
              <a:t>Marketing controlled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C2A2D30-7AF8-4006-BF37-4AFEF9E4AB58}"/>
              </a:ext>
            </a:extLst>
          </p:cNvPr>
          <p:cNvSpPr>
            <a:spLocks noGrp="1" noChangeArrowheads="1"/>
          </p:cNvSpPr>
          <p:nvPr>
            <p:ph type="title"/>
          </p:nvPr>
        </p:nvSpPr>
        <p:spPr bwMode="auto">
          <a:xfrm>
            <a:off x="1905000" y="514350"/>
            <a:ext cx="8534400" cy="1162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rtlCol="0" anchor="t" anchorCtr="0" compatLnSpc="1">
            <a:prstTxWarp prst="textNoShape">
              <a:avLst/>
            </a:prstTxWarp>
            <a:normAutofit/>
          </a:bodyPr>
          <a:lstStyle/>
          <a:p>
            <a:pPr eaLnBrk="1" hangingPunct="1"/>
            <a:r>
              <a:rPr lang="en-US" altLang="en-US" sz="3600" b="1" i="1">
                <a:solidFill>
                  <a:schemeClr val="accent2"/>
                </a:solidFill>
                <a:latin typeface="Times New Roman" panose="02020603050405020304" pitchFamily="18" charset="0"/>
              </a:rPr>
              <a:t>INFORMATION SEARCHIS INFLUENCED BY:</a:t>
            </a:r>
            <a:endParaRPr lang="en-US" altLang="en-US" sz="3600" b="1" i="1">
              <a:solidFill>
                <a:schemeClr val="accent1"/>
              </a:solidFill>
              <a:latin typeface="Times New Roman" panose="02020603050405020304" pitchFamily="18" charset="0"/>
            </a:endParaRPr>
          </a:p>
        </p:txBody>
      </p:sp>
      <p:sp>
        <p:nvSpPr>
          <p:cNvPr id="707587" name="Rectangle 3">
            <a:extLst>
              <a:ext uri="{FF2B5EF4-FFF2-40B4-BE49-F238E27FC236}">
                <a16:creationId xmlns:a16="http://schemas.microsoft.com/office/drawing/2014/main" id="{4A3A1C10-874F-4B1E-A94F-222B006DAE10}"/>
              </a:ext>
            </a:extLst>
          </p:cNvPr>
          <p:cNvSpPr>
            <a:spLocks noGrp="1" noChangeArrowheads="1"/>
          </p:cNvSpPr>
          <p:nvPr>
            <p:ph type="body" idx="1"/>
          </p:nvPr>
        </p:nvSpPr>
        <p:spPr bwMode="auto">
          <a:xfrm>
            <a:off x="2209800" y="2514600"/>
            <a:ext cx="8153400"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rtlCol="0" anchor="t" anchorCtr="0" compatLnSpc="1">
            <a:prstTxWarp prst="textNoShape">
              <a:avLst/>
            </a:prstTxWarp>
            <a:normAutofit/>
          </a:bodyPr>
          <a:lstStyle/>
          <a:p>
            <a:pPr eaLnBrk="1" hangingPunct="1"/>
            <a:r>
              <a:rPr lang="en-US" altLang="en-US" sz="2400">
                <a:solidFill>
                  <a:schemeClr val="accent2"/>
                </a:solidFill>
              </a:rPr>
              <a:t>EVOKED SET:</a:t>
            </a:r>
          </a:p>
          <a:p>
            <a:pPr lvl="1" eaLnBrk="1" hangingPunct="1"/>
            <a:r>
              <a:rPr lang="en-US" altLang="en-US" sz="2000"/>
              <a:t>Group of brands that come to mind around time of purchase </a:t>
            </a:r>
          </a:p>
          <a:p>
            <a:pPr eaLnBrk="1" hangingPunct="1"/>
            <a:r>
              <a:rPr lang="en-US" altLang="en-US" sz="2400">
                <a:solidFill>
                  <a:schemeClr val="accent2"/>
                </a:solidFill>
              </a:rPr>
              <a:t>CONSIDERATION SET:</a:t>
            </a:r>
          </a:p>
          <a:p>
            <a:pPr lvl="1" eaLnBrk="1" hangingPunct="1"/>
            <a:r>
              <a:rPr lang="en-US" altLang="en-US" sz="2000"/>
              <a:t>Group of brands a consumer will consider buying after search is complete</a:t>
            </a:r>
          </a:p>
          <a:p>
            <a:pPr eaLnBrk="1" hangingPunct="1">
              <a:buFontTx/>
              <a:buNone/>
            </a:pPr>
            <a:endParaRPr lang="en-US" altLang="en-US" sz="2400"/>
          </a:p>
          <a:p>
            <a:pPr eaLnBrk="1" hangingPunct="1"/>
            <a:endParaRPr lang="en-US" altLang="en-US" sz="2400"/>
          </a:p>
          <a:p>
            <a:pPr eaLnBrk="1" hangingPunct="1"/>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075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0758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70758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7075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58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6" name="Rectangle 6">
            <a:extLst>
              <a:ext uri="{FF2B5EF4-FFF2-40B4-BE49-F238E27FC236}">
                <a16:creationId xmlns:a16="http://schemas.microsoft.com/office/drawing/2014/main" id="{37E1B799-EC17-439B-87C2-1FEF512FFE87}"/>
              </a:ext>
            </a:extLst>
          </p:cNvPr>
          <p:cNvSpPr>
            <a:spLocks noChangeArrowheads="1"/>
          </p:cNvSpPr>
          <p:nvPr/>
        </p:nvSpPr>
        <p:spPr bwMode="auto">
          <a:xfrm>
            <a:off x="2209800" y="1676400"/>
            <a:ext cx="3581400" cy="1219200"/>
          </a:xfrm>
          <a:prstGeom prst="rect">
            <a:avLst/>
          </a:prstGeom>
          <a:noFill/>
          <a:ln w="9525">
            <a:noFill/>
            <a:miter lim="800000"/>
            <a:headEnd/>
            <a:tailEnd/>
          </a:ln>
          <a:effectLst/>
        </p:spPr>
        <p:txBody>
          <a:bodyPr/>
          <a:lstStyle/>
          <a:p>
            <a:pPr marL="457200" indent="-457200" algn="ctr">
              <a:spcBef>
                <a:spcPct val="20000"/>
              </a:spcBef>
              <a:defRPr/>
            </a:pPr>
            <a:r>
              <a:rPr lang="en-US" sz="3100" i="1">
                <a:effectLst>
                  <a:outerShdw blurRad="38100" dist="38100" dir="2700000" algn="tl">
                    <a:srgbClr val="C0C0C0"/>
                  </a:outerShdw>
                </a:effectLst>
                <a:latin typeface="Times" pitchFamily="1" charset="0"/>
              </a:rPr>
              <a:t>Consideration  Set</a:t>
            </a:r>
            <a:endParaRPr lang="en-US" sz="2800">
              <a:latin typeface="Times" pitchFamily="1" charset="0"/>
            </a:endParaRPr>
          </a:p>
        </p:txBody>
      </p:sp>
      <p:grpSp>
        <p:nvGrpSpPr>
          <p:cNvPr id="15363" name="Group 7">
            <a:extLst>
              <a:ext uri="{FF2B5EF4-FFF2-40B4-BE49-F238E27FC236}">
                <a16:creationId xmlns:a16="http://schemas.microsoft.com/office/drawing/2014/main" id="{102CB0A4-4F3D-4423-9715-1AFD4D4CF603}"/>
              </a:ext>
            </a:extLst>
          </p:cNvPr>
          <p:cNvGrpSpPr>
            <a:grpSpLocks/>
          </p:cNvGrpSpPr>
          <p:nvPr/>
        </p:nvGrpSpPr>
        <p:grpSpPr bwMode="auto">
          <a:xfrm>
            <a:off x="2743200" y="2209800"/>
            <a:ext cx="2819400" cy="3259138"/>
            <a:chOff x="768" y="1381"/>
            <a:chExt cx="1776" cy="2053"/>
          </a:xfrm>
        </p:grpSpPr>
        <p:grpSp>
          <p:nvGrpSpPr>
            <p:cNvPr id="15369" name="Group 8">
              <a:extLst>
                <a:ext uri="{FF2B5EF4-FFF2-40B4-BE49-F238E27FC236}">
                  <a16:creationId xmlns:a16="http://schemas.microsoft.com/office/drawing/2014/main" id="{B268FAD0-EA7D-44F3-B869-CA05DE64697C}"/>
                </a:ext>
              </a:extLst>
            </p:cNvPr>
            <p:cNvGrpSpPr>
              <a:grpSpLocks/>
            </p:cNvGrpSpPr>
            <p:nvPr/>
          </p:nvGrpSpPr>
          <p:grpSpPr bwMode="auto">
            <a:xfrm>
              <a:off x="768" y="1920"/>
              <a:ext cx="1776" cy="1514"/>
              <a:chOff x="1632" y="1344"/>
              <a:chExt cx="2496" cy="2138"/>
            </a:xfrm>
          </p:grpSpPr>
          <p:grpSp>
            <p:nvGrpSpPr>
              <p:cNvPr id="15380" name="Group 9">
                <a:extLst>
                  <a:ext uri="{FF2B5EF4-FFF2-40B4-BE49-F238E27FC236}">
                    <a16:creationId xmlns:a16="http://schemas.microsoft.com/office/drawing/2014/main" id="{83536C0B-F0AD-416D-AC15-F9972147E5AF}"/>
                  </a:ext>
                </a:extLst>
              </p:cNvPr>
              <p:cNvGrpSpPr>
                <a:grpSpLocks/>
              </p:cNvGrpSpPr>
              <p:nvPr/>
            </p:nvGrpSpPr>
            <p:grpSpPr bwMode="auto">
              <a:xfrm>
                <a:off x="2487" y="3030"/>
                <a:ext cx="786" cy="452"/>
                <a:chOff x="1686" y="3000"/>
                <a:chExt cx="876" cy="554"/>
              </a:xfrm>
            </p:grpSpPr>
            <p:sp>
              <p:nvSpPr>
                <p:cNvPr id="15406" name="Freeform 10">
                  <a:extLst>
                    <a:ext uri="{FF2B5EF4-FFF2-40B4-BE49-F238E27FC236}">
                      <a16:creationId xmlns:a16="http://schemas.microsoft.com/office/drawing/2014/main" id="{A19A946B-2942-4EE7-B65E-ED44BE22035F}"/>
                    </a:ext>
                  </a:extLst>
                </p:cNvPr>
                <p:cNvSpPr>
                  <a:spLocks/>
                </p:cNvSpPr>
                <p:nvPr/>
              </p:nvSpPr>
              <p:spPr bwMode="auto">
                <a:xfrm>
                  <a:off x="1695" y="3104"/>
                  <a:ext cx="859" cy="341"/>
                </a:xfrm>
                <a:custGeom>
                  <a:avLst/>
                  <a:gdLst>
                    <a:gd name="T0" fmla="*/ 76 w 859"/>
                    <a:gd name="T1" fmla="*/ 340 h 341"/>
                    <a:gd name="T2" fmla="*/ 0 w 859"/>
                    <a:gd name="T3" fmla="*/ 0 h 341"/>
                    <a:gd name="T4" fmla="*/ 858 w 859"/>
                    <a:gd name="T5" fmla="*/ 0 h 341"/>
                    <a:gd name="T6" fmla="*/ 780 w 859"/>
                    <a:gd name="T7" fmla="*/ 340 h 341"/>
                    <a:gd name="T8" fmla="*/ 76 w 859"/>
                    <a:gd name="T9" fmla="*/ 340 h 341"/>
                    <a:gd name="T10" fmla="*/ 0 60000 65536"/>
                    <a:gd name="T11" fmla="*/ 0 60000 65536"/>
                    <a:gd name="T12" fmla="*/ 0 60000 65536"/>
                    <a:gd name="T13" fmla="*/ 0 60000 65536"/>
                    <a:gd name="T14" fmla="*/ 0 60000 65536"/>
                    <a:gd name="T15" fmla="*/ 0 w 859"/>
                    <a:gd name="T16" fmla="*/ 0 h 341"/>
                    <a:gd name="T17" fmla="*/ 859 w 859"/>
                    <a:gd name="T18" fmla="*/ 341 h 341"/>
                  </a:gdLst>
                  <a:ahLst/>
                  <a:cxnLst>
                    <a:cxn ang="T10">
                      <a:pos x="T0" y="T1"/>
                    </a:cxn>
                    <a:cxn ang="T11">
                      <a:pos x="T2" y="T3"/>
                    </a:cxn>
                    <a:cxn ang="T12">
                      <a:pos x="T4" y="T5"/>
                    </a:cxn>
                    <a:cxn ang="T13">
                      <a:pos x="T6" y="T7"/>
                    </a:cxn>
                    <a:cxn ang="T14">
                      <a:pos x="T8" y="T9"/>
                    </a:cxn>
                  </a:cxnLst>
                  <a:rect l="T15" t="T16" r="T17" b="T18"/>
                  <a:pathLst>
                    <a:path w="859" h="341">
                      <a:moveTo>
                        <a:pt x="76" y="340"/>
                      </a:moveTo>
                      <a:lnTo>
                        <a:pt x="0" y="0"/>
                      </a:lnTo>
                      <a:lnTo>
                        <a:pt x="858" y="0"/>
                      </a:lnTo>
                      <a:lnTo>
                        <a:pt x="780" y="340"/>
                      </a:lnTo>
                      <a:lnTo>
                        <a:pt x="76" y="340"/>
                      </a:lnTo>
                    </a:path>
                  </a:pathLst>
                </a:custGeom>
                <a:solidFill>
                  <a:srgbClr val="F6BF69"/>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IN"/>
                </a:p>
              </p:txBody>
            </p:sp>
            <p:sp>
              <p:nvSpPr>
                <p:cNvPr id="15407" name="Oval 11">
                  <a:extLst>
                    <a:ext uri="{FF2B5EF4-FFF2-40B4-BE49-F238E27FC236}">
                      <a16:creationId xmlns:a16="http://schemas.microsoft.com/office/drawing/2014/main" id="{74AB56BA-C900-430E-BF0D-C08E6C4ADD35}"/>
                    </a:ext>
                  </a:extLst>
                </p:cNvPr>
                <p:cNvSpPr>
                  <a:spLocks noChangeArrowheads="1"/>
                </p:cNvSpPr>
                <p:nvPr/>
              </p:nvSpPr>
              <p:spPr bwMode="auto">
                <a:xfrm>
                  <a:off x="1772" y="3346"/>
                  <a:ext cx="704" cy="208"/>
                </a:xfrm>
                <a:prstGeom prst="ellipse">
                  <a:avLst/>
                </a:prstGeom>
                <a:solidFill>
                  <a:srgbClr val="F6BF69"/>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15408" name="Oval 12">
                  <a:extLst>
                    <a:ext uri="{FF2B5EF4-FFF2-40B4-BE49-F238E27FC236}">
                      <a16:creationId xmlns:a16="http://schemas.microsoft.com/office/drawing/2014/main" id="{8091C986-289E-4296-B2E5-0BFF811E46F1}"/>
                    </a:ext>
                  </a:extLst>
                </p:cNvPr>
                <p:cNvSpPr>
                  <a:spLocks noChangeArrowheads="1"/>
                </p:cNvSpPr>
                <p:nvPr/>
              </p:nvSpPr>
              <p:spPr bwMode="auto">
                <a:xfrm>
                  <a:off x="1686" y="3000"/>
                  <a:ext cx="876" cy="208"/>
                </a:xfrm>
                <a:prstGeom prst="ellipse">
                  <a:avLst/>
                </a:prstGeom>
                <a:solidFill>
                  <a:srgbClr val="F6BF69"/>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grpSp>
          <p:grpSp>
            <p:nvGrpSpPr>
              <p:cNvPr id="15381" name="Group 13">
                <a:extLst>
                  <a:ext uri="{FF2B5EF4-FFF2-40B4-BE49-F238E27FC236}">
                    <a16:creationId xmlns:a16="http://schemas.microsoft.com/office/drawing/2014/main" id="{96D094B7-9779-46F2-AD31-6A5E531D94B5}"/>
                  </a:ext>
                </a:extLst>
              </p:cNvPr>
              <p:cNvGrpSpPr>
                <a:grpSpLocks/>
              </p:cNvGrpSpPr>
              <p:nvPr/>
            </p:nvGrpSpPr>
            <p:grpSpPr bwMode="auto">
              <a:xfrm>
                <a:off x="2395" y="2752"/>
                <a:ext cx="970" cy="452"/>
                <a:chOff x="1583" y="2660"/>
                <a:chExt cx="1082" cy="554"/>
              </a:xfrm>
            </p:grpSpPr>
            <p:sp>
              <p:nvSpPr>
                <p:cNvPr id="15403" name="Freeform 14">
                  <a:extLst>
                    <a:ext uri="{FF2B5EF4-FFF2-40B4-BE49-F238E27FC236}">
                      <a16:creationId xmlns:a16="http://schemas.microsoft.com/office/drawing/2014/main" id="{0C61C5E9-E42F-45F3-8D72-B9AFF2116E23}"/>
                    </a:ext>
                  </a:extLst>
                </p:cNvPr>
                <p:cNvSpPr>
                  <a:spLocks/>
                </p:cNvSpPr>
                <p:nvPr/>
              </p:nvSpPr>
              <p:spPr bwMode="auto">
                <a:xfrm>
                  <a:off x="1595" y="2764"/>
                  <a:ext cx="1059" cy="341"/>
                </a:xfrm>
                <a:custGeom>
                  <a:avLst/>
                  <a:gdLst>
                    <a:gd name="T0" fmla="*/ 94 w 1059"/>
                    <a:gd name="T1" fmla="*/ 340 h 341"/>
                    <a:gd name="T2" fmla="*/ 0 w 1059"/>
                    <a:gd name="T3" fmla="*/ 0 h 341"/>
                    <a:gd name="T4" fmla="*/ 1058 w 1059"/>
                    <a:gd name="T5" fmla="*/ 0 h 341"/>
                    <a:gd name="T6" fmla="*/ 961 w 1059"/>
                    <a:gd name="T7" fmla="*/ 340 h 341"/>
                    <a:gd name="T8" fmla="*/ 94 w 1059"/>
                    <a:gd name="T9" fmla="*/ 340 h 341"/>
                    <a:gd name="T10" fmla="*/ 0 60000 65536"/>
                    <a:gd name="T11" fmla="*/ 0 60000 65536"/>
                    <a:gd name="T12" fmla="*/ 0 60000 65536"/>
                    <a:gd name="T13" fmla="*/ 0 60000 65536"/>
                    <a:gd name="T14" fmla="*/ 0 60000 65536"/>
                    <a:gd name="T15" fmla="*/ 0 w 1059"/>
                    <a:gd name="T16" fmla="*/ 0 h 341"/>
                    <a:gd name="T17" fmla="*/ 1059 w 1059"/>
                    <a:gd name="T18" fmla="*/ 341 h 341"/>
                  </a:gdLst>
                  <a:ahLst/>
                  <a:cxnLst>
                    <a:cxn ang="T10">
                      <a:pos x="T0" y="T1"/>
                    </a:cxn>
                    <a:cxn ang="T11">
                      <a:pos x="T2" y="T3"/>
                    </a:cxn>
                    <a:cxn ang="T12">
                      <a:pos x="T4" y="T5"/>
                    </a:cxn>
                    <a:cxn ang="T13">
                      <a:pos x="T6" y="T7"/>
                    </a:cxn>
                    <a:cxn ang="T14">
                      <a:pos x="T8" y="T9"/>
                    </a:cxn>
                  </a:cxnLst>
                  <a:rect l="T15" t="T16" r="T17" b="T18"/>
                  <a:pathLst>
                    <a:path w="1059" h="341">
                      <a:moveTo>
                        <a:pt x="94" y="340"/>
                      </a:moveTo>
                      <a:lnTo>
                        <a:pt x="0" y="0"/>
                      </a:lnTo>
                      <a:lnTo>
                        <a:pt x="1058" y="0"/>
                      </a:lnTo>
                      <a:lnTo>
                        <a:pt x="961" y="340"/>
                      </a:lnTo>
                      <a:lnTo>
                        <a:pt x="94" y="340"/>
                      </a:lnTo>
                    </a:path>
                  </a:pathLst>
                </a:custGeom>
                <a:solidFill>
                  <a:srgbClr val="F35B1B"/>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IN"/>
                </a:p>
              </p:txBody>
            </p:sp>
            <p:sp>
              <p:nvSpPr>
                <p:cNvPr id="15404" name="Oval 15">
                  <a:extLst>
                    <a:ext uri="{FF2B5EF4-FFF2-40B4-BE49-F238E27FC236}">
                      <a16:creationId xmlns:a16="http://schemas.microsoft.com/office/drawing/2014/main" id="{CF8AD23E-4845-4567-8032-1674C20E1964}"/>
                    </a:ext>
                  </a:extLst>
                </p:cNvPr>
                <p:cNvSpPr>
                  <a:spLocks noChangeArrowheads="1"/>
                </p:cNvSpPr>
                <p:nvPr/>
              </p:nvSpPr>
              <p:spPr bwMode="auto">
                <a:xfrm>
                  <a:off x="1690" y="3006"/>
                  <a:ext cx="868" cy="208"/>
                </a:xfrm>
                <a:prstGeom prst="ellipse">
                  <a:avLst/>
                </a:prstGeom>
                <a:solidFill>
                  <a:srgbClr val="F35B1B"/>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15405" name="Oval 16">
                  <a:extLst>
                    <a:ext uri="{FF2B5EF4-FFF2-40B4-BE49-F238E27FC236}">
                      <a16:creationId xmlns:a16="http://schemas.microsoft.com/office/drawing/2014/main" id="{04F47506-4881-4DDC-829C-29E0B20F6BA5}"/>
                    </a:ext>
                  </a:extLst>
                </p:cNvPr>
                <p:cNvSpPr>
                  <a:spLocks noChangeArrowheads="1"/>
                </p:cNvSpPr>
                <p:nvPr/>
              </p:nvSpPr>
              <p:spPr bwMode="auto">
                <a:xfrm>
                  <a:off x="1583" y="2660"/>
                  <a:ext cx="1082" cy="208"/>
                </a:xfrm>
                <a:prstGeom prst="ellipse">
                  <a:avLst/>
                </a:prstGeom>
                <a:solidFill>
                  <a:srgbClr val="F35B1B"/>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grpSp>
          <p:grpSp>
            <p:nvGrpSpPr>
              <p:cNvPr id="15382" name="Group 17">
                <a:extLst>
                  <a:ext uri="{FF2B5EF4-FFF2-40B4-BE49-F238E27FC236}">
                    <a16:creationId xmlns:a16="http://schemas.microsoft.com/office/drawing/2014/main" id="{DC98E8E5-019F-43DD-AAC5-D3F627195C4D}"/>
                  </a:ext>
                </a:extLst>
              </p:cNvPr>
              <p:cNvGrpSpPr>
                <a:grpSpLocks/>
              </p:cNvGrpSpPr>
              <p:nvPr/>
            </p:nvGrpSpPr>
            <p:grpSpPr bwMode="auto">
              <a:xfrm>
                <a:off x="2293" y="2474"/>
                <a:ext cx="1174" cy="453"/>
                <a:chOff x="1469" y="2320"/>
                <a:chExt cx="1310" cy="554"/>
              </a:xfrm>
            </p:grpSpPr>
            <p:sp>
              <p:nvSpPr>
                <p:cNvPr id="15400" name="Freeform 18">
                  <a:extLst>
                    <a:ext uri="{FF2B5EF4-FFF2-40B4-BE49-F238E27FC236}">
                      <a16:creationId xmlns:a16="http://schemas.microsoft.com/office/drawing/2014/main" id="{40F520EB-0061-4727-A0A7-C3B43FE2AD67}"/>
                    </a:ext>
                  </a:extLst>
                </p:cNvPr>
                <p:cNvSpPr>
                  <a:spLocks/>
                </p:cNvSpPr>
                <p:nvPr/>
              </p:nvSpPr>
              <p:spPr bwMode="auto">
                <a:xfrm>
                  <a:off x="1486" y="2424"/>
                  <a:ext cx="1277" cy="341"/>
                </a:xfrm>
                <a:custGeom>
                  <a:avLst/>
                  <a:gdLst>
                    <a:gd name="T0" fmla="*/ 113 w 1277"/>
                    <a:gd name="T1" fmla="*/ 340 h 341"/>
                    <a:gd name="T2" fmla="*/ 0 w 1277"/>
                    <a:gd name="T3" fmla="*/ 0 h 341"/>
                    <a:gd name="T4" fmla="*/ 1276 w 1277"/>
                    <a:gd name="T5" fmla="*/ 0 h 341"/>
                    <a:gd name="T6" fmla="*/ 1160 w 1277"/>
                    <a:gd name="T7" fmla="*/ 340 h 341"/>
                    <a:gd name="T8" fmla="*/ 113 w 1277"/>
                    <a:gd name="T9" fmla="*/ 340 h 341"/>
                    <a:gd name="T10" fmla="*/ 0 60000 65536"/>
                    <a:gd name="T11" fmla="*/ 0 60000 65536"/>
                    <a:gd name="T12" fmla="*/ 0 60000 65536"/>
                    <a:gd name="T13" fmla="*/ 0 60000 65536"/>
                    <a:gd name="T14" fmla="*/ 0 60000 65536"/>
                    <a:gd name="T15" fmla="*/ 0 w 1277"/>
                    <a:gd name="T16" fmla="*/ 0 h 341"/>
                    <a:gd name="T17" fmla="*/ 1277 w 1277"/>
                    <a:gd name="T18" fmla="*/ 341 h 341"/>
                  </a:gdLst>
                  <a:ahLst/>
                  <a:cxnLst>
                    <a:cxn ang="T10">
                      <a:pos x="T0" y="T1"/>
                    </a:cxn>
                    <a:cxn ang="T11">
                      <a:pos x="T2" y="T3"/>
                    </a:cxn>
                    <a:cxn ang="T12">
                      <a:pos x="T4" y="T5"/>
                    </a:cxn>
                    <a:cxn ang="T13">
                      <a:pos x="T6" y="T7"/>
                    </a:cxn>
                    <a:cxn ang="T14">
                      <a:pos x="T8" y="T9"/>
                    </a:cxn>
                  </a:cxnLst>
                  <a:rect l="T15" t="T16" r="T17" b="T18"/>
                  <a:pathLst>
                    <a:path w="1277" h="341">
                      <a:moveTo>
                        <a:pt x="113" y="340"/>
                      </a:moveTo>
                      <a:lnTo>
                        <a:pt x="0" y="0"/>
                      </a:lnTo>
                      <a:lnTo>
                        <a:pt x="1276" y="0"/>
                      </a:lnTo>
                      <a:lnTo>
                        <a:pt x="1160" y="340"/>
                      </a:lnTo>
                      <a:lnTo>
                        <a:pt x="113" y="340"/>
                      </a:lnTo>
                    </a:path>
                  </a:pathLst>
                </a:custGeom>
                <a:solidFill>
                  <a:srgbClr val="D49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IN"/>
                </a:p>
              </p:txBody>
            </p:sp>
            <p:sp>
              <p:nvSpPr>
                <p:cNvPr id="15401" name="Oval 19">
                  <a:extLst>
                    <a:ext uri="{FF2B5EF4-FFF2-40B4-BE49-F238E27FC236}">
                      <a16:creationId xmlns:a16="http://schemas.microsoft.com/office/drawing/2014/main" id="{0C9F71AE-DCC9-4C98-8BE4-3C18083AE45D}"/>
                    </a:ext>
                  </a:extLst>
                </p:cNvPr>
                <p:cNvSpPr>
                  <a:spLocks noChangeArrowheads="1"/>
                </p:cNvSpPr>
                <p:nvPr/>
              </p:nvSpPr>
              <p:spPr bwMode="auto">
                <a:xfrm>
                  <a:off x="1598" y="2666"/>
                  <a:ext cx="1052" cy="208"/>
                </a:xfrm>
                <a:prstGeom prst="ellipse">
                  <a:avLst/>
                </a:prstGeom>
                <a:solidFill>
                  <a:srgbClr val="D49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15402" name="Oval 20">
                  <a:extLst>
                    <a:ext uri="{FF2B5EF4-FFF2-40B4-BE49-F238E27FC236}">
                      <a16:creationId xmlns:a16="http://schemas.microsoft.com/office/drawing/2014/main" id="{78DCDB14-27DD-41F5-843F-EC205768F08F}"/>
                    </a:ext>
                  </a:extLst>
                </p:cNvPr>
                <p:cNvSpPr>
                  <a:spLocks noChangeArrowheads="1"/>
                </p:cNvSpPr>
                <p:nvPr/>
              </p:nvSpPr>
              <p:spPr bwMode="auto">
                <a:xfrm>
                  <a:off x="1469" y="2320"/>
                  <a:ext cx="1310" cy="208"/>
                </a:xfrm>
                <a:prstGeom prst="ellipse">
                  <a:avLst/>
                </a:prstGeom>
                <a:solidFill>
                  <a:srgbClr val="D49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grpSp>
          <p:grpSp>
            <p:nvGrpSpPr>
              <p:cNvPr id="15383" name="Group 21">
                <a:extLst>
                  <a:ext uri="{FF2B5EF4-FFF2-40B4-BE49-F238E27FC236}">
                    <a16:creationId xmlns:a16="http://schemas.microsoft.com/office/drawing/2014/main" id="{094C6E22-A6E5-4BE9-BF2B-D5FC43BA7603}"/>
                  </a:ext>
                </a:extLst>
              </p:cNvPr>
              <p:cNvGrpSpPr>
                <a:grpSpLocks/>
              </p:cNvGrpSpPr>
              <p:nvPr/>
            </p:nvGrpSpPr>
            <p:grpSpPr bwMode="auto">
              <a:xfrm>
                <a:off x="2159" y="2197"/>
                <a:ext cx="1442" cy="452"/>
                <a:chOff x="1320" y="1980"/>
                <a:chExt cx="1608" cy="554"/>
              </a:xfrm>
            </p:grpSpPr>
            <p:sp>
              <p:nvSpPr>
                <p:cNvPr id="15397" name="Freeform 22">
                  <a:extLst>
                    <a:ext uri="{FF2B5EF4-FFF2-40B4-BE49-F238E27FC236}">
                      <a16:creationId xmlns:a16="http://schemas.microsoft.com/office/drawing/2014/main" id="{1765F651-BAC9-451B-B520-1D8BA9C7EEB6}"/>
                    </a:ext>
                  </a:extLst>
                </p:cNvPr>
                <p:cNvSpPr>
                  <a:spLocks/>
                </p:cNvSpPr>
                <p:nvPr/>
              </p:nvSpPr>
              <p:spPr bwMode="auto">
                <a:xfrm>
                  <a:off x="1340" y="2084"/>
                  <a:ext cx="1569" cy="341"/>
                </a:xfrm>
                <a:custGeom>
                  <a:avLst/>
                  <a:gdLst>
                    <a:gd name="T0" fmla="*/ 139 w 1569"/>
                    <a:gd name="T1" fmla="*/ 340 h 341"/>
                    <a:gd name="T2" fmla="*/ 0 w 1569"/>
                    <a:gd name="T3" fmla="*/ 0 h 341"/>
                    <a:gd name="T4" fmla="*/ 1568 w 1569"/>
                    <a:gd name="T5" fmla="*/ 0 h 341"/>
                    <a:gd name="T6" fmla="*/ 1425 w 1569"/>
                    <a:gd name="T7" fmla="*/ 340 h 341"/>
                    <a:gd name="T8" fmla="*/ 139 w 1569"/>
                    <a:gd name="T9" fmla="*/ 340 h 341"/>
                    <a:gd name="T10" fmla="*/ 0 60000 65536"/>
                    <a:gd name="T11" fmla="*/ 0 60000 65536"/>
                    <a:gd name="T12" fmla="*/ 0 60000 65536"/>
                    <a:gd name="T13" fmla="*/ 0 60000 65536"/>
                    <a:gd name="T14" fmla="*/ 0 60000 65536"/>
                    <a:gd name="T15" fmla="*/ 0 w 1569"/>
                    <a:gd name="T16" fmla="*/ 0 h 341"/>
                    <a:gd name="T17" fmla="*/ 1569 w 1569"/>
                    <a:gd name="T18" fmla="*/ 341 h 341"/>
                  </a:gdLst>
                  <a:ahLst/>
                  <a:cxnLst>
                    <a:cxn ang="T10">
                      <a:pos x="T0" y="T1"/>
                    </a:cxn>
                    <a:cxn ang="T11">
                      <a:pos x="T2" y="T3"/>
                    </a:cxn>
                    <a:cxn ang="T12">
                      <a:pos x="T4" y="T5"/>
                    </a:cxn>
                    <a:cxn ang="T13">
                      <a:pos x="T6" y="T7"/>
                    </a:cxn>
                    <a:cxn ang="T14">
                      <a:pos x="T8" y="T9"/>
                    </a:cxn>
                  </a:cxnLst>
                  <a:rect l="T15" t="T16" r="T17" b="T18"/>
                  <a:pathLst>
                    <a:path w="1569" h="341">
                      <a:moveTo>
                        <a:pt x="139" y="340"/>
                      </a:moveTo>
                      <a:lnTo>
                        <a:pt x="0" y="0"/>
                      </a:lnTo>
                      <a:lnTo>
                        <a:pt x="1568" y="0"/>
                      </a:lnTo>
                      <a:lnTo>
                        <a:pt x="1425" y="340"/>
                      </a:lnTo>
                      <a:lnTo>
                        <a:pt x="139" y="340"/>
                      </a:lnTo>
                    </a:path>
                  </a:pathLst>
                </a:custGeom>
                <a:solidFill>
                  <a:srgbClr val="B760F9"/>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IN"/>
                </a:p>
              </p:txBody>
            </p:sp>
            <p:sp>
              <p:nvSpPr>
                <p:cNvPr id="15398" name="Oval 23">
                  <a:extLst>
                    <a:ext uri="{FF2B5EF4-FFF2-40B4-BE49-F238E27FC236}">
                      <a16:creationId xmlns:a16="http://schemas.microsoft.com/office/drawing/2014/main" id="{087C122E-7F18-4011-895E-30A7F5AB99B9}"/>
                    </a:ext>
                  </a:extLst>
                </p:cNvPr>
                <p:cNvSpPr>
                  <a:spLocks noChangeArrowheads="1"/>
                </p:cNvSpPr>
                <p:nvPr/>
              </p:nvSpPr>
              <p:spPr bwMode="auto">
                <a:xfrm>
                  <a:off x="1477" y="2326"/>
                  <a:ext cx="1294" cy="208"/>
                </a:xfrm>
                <a:prstGeom prst="ellipse">
                  <a:avLst/>
                </a:prstGeom>
                <a:solidFill>
                  <a:srgbClr val="B760F9"/>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15399" name="Oval 24">
                  <a:extLst>
                    <a:ext uri="{FF2B5EF4-FFF2-40B4-BE49-F238E27FC236}">
                      <a16:creationId xmlns:a16="http://schemas.microsoft.com/office/drawing/2014/main" id="{64C1ADED-AFFB-433C-817A-F8071CE2FD79}"/>
                    </a:ext>
                  </a:extLst>
                </p:cNvPr>
                <p:cNvSpPr>
                  <a:spLocks noChangeArrowheads="1"/>
                </p:cNvSpPr>
                <p:nvPr/>
              </p:nvSpPr>
              <p:spPr bwMode="auto">
                <a:xfrm>
                  <a:off x="1320" y="1980"/>
                  <a:ext cx="1608" cy="208"/>
                </a:xfrm>
                <a:prstGeom prst="ellipse">
                  <a:avLst/>
                </a:prstGeom>
                <a:solidFill>
                  <a:srgbClr val="B760F9"/>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grpSp>
          <p:grpSp>
            <p:nvGrpSpPr>
              <p:cNvPr id="15384" name="Group 25">
                <a:extLst>
                  <a:ext uri="{FF2B5EF4-FFF2-40B4-BE49-F238E27FC236}">
                    <a16:creationId xmlns:a16="http://schemas.microsoft.com/office/drawing/2014/main" id="{4D008673-FBCF-4033-AFCA-87356750AE74}"/>
                  </a:ext>
                </a:extLst>
              </p:cNvPr>
              <p:cNvGrpSpPr>
                <a:grpSpLocks/>
              </p:cNvGrpSpPr>
              <p:nvPr/>
            </p:nvGrpSpPr>
            <p:grpSpPr bwMode="auto">
              <a:xfrm>
                <a:off x="2015" y="1919"/>
                <a:ext cx="1730" cy="452"/>
                <a:chOff x="1159" y="1640"/>
                <a:chExt cx="1930" cy="554"/>
              </a:xfrm>
            </p:grpSpPr>
            <p:sp>
              <p:nvSpPr>
                <p:cNvPr id="15394" name="Freeform 26">
                  <a:extLst>
                    <a:ext uri="{FF2B5EF4-FFF2-40B4-BE49-F238E27FC236}">
                      <a16:creationId xmlns:a16="http://schemas.microsoft.com/office/drawing/2014/main" id="{F25DE5F7-02D4-4684-9950-B5B9BAEAE5ED}"/>
                    </a:ext>
                  </a:extLst>
                </p:cNvPr>
                <p:cNvSpPr>
                  <a:spLocks/>
                </p:cNvSpPr>
                <p:nvPr/>
              </p:nvSpPr>
              <p:spPr bwMode="auto">
                <a:xfrm>
                  <a:off x="1185" y="1744"/>
                  <a:ext cx="1879" cy="341"/>
                </a:xfrm>
                <a:custGeom>
                  <a:avLst/>
                  <a:gdLst>
                    <a:gd name="T0" fmla="*/ 167 w 1879"/>
                    <a:gd name="T1" fmla="*/ 340 h 341"/>
                    <a:gd name="T2" fmla="*/ 0 w 1879"/>
                    <a:gd name="T3" fmla="*/ 0 h 341"/>
                    <a:gd name="T4" fmla="*/ 1878 w 1879"/>
                    <a:gd name="T5" fmla="*/ 0 h 341"/>
                    <a:gd name="T6" fmla="*/ 1707 w 1879"/>
                    <a:gd name="T7" fmla="*/ 340 h 341"/>
                    <a:gd name="T8" fmla="*/ 167 w 1879"/>
                    <a:gd name="T9" fmla="*/ 340 h 341"/>
                    <a:gd name="T10" fmla="*/ 0 60000 65536"/>
                    <a:gd name="T11" fmla="*/ 0 60000 65536"/>
                    <a:gd name="T12" fmla="*/ 0 60000 65536"/>
                    <a:gd name="T13" fmla="*/ 0 60000 65536"/>
                    <a:gd name="T14" fmla="*/ 0 60000 65536"/>
                    <a:gd name="T15" fmla="*/ 0 w 1879"/>
                    <a:gd name="T16" fmla="*/ 0 h 341"/>
                    <a:gd name="T17" fmla="*/ 1879 w 1879"/>
                    <a:gd name="T18" fmla="*/ 341 h 341"/>
                  </a:gdLst>
                  <a:ahLst/>
                  <a:cxnLst>
                    <a:cxn ang="T10">
                      <a:pos x="T0" y="T1"/>
                    </a:cxn>
                    <a:cxn ang="T11">
                      <a:pos x="T2" y="T3"/>
                    </a:cxn>
                    <a:cxn ang="T12">
                      <a:pos x="T4" y="T5"/>
                    </a:cxn>
                    <a:cxn ang="T13">
                      <a:pos x="T6" y="T7"/>
                    </a:cxn>
                    <a:cxn ang="T14">
                      <a:pos x="T8" y="T9"/>
                    </a:cxn>
                  </a:cxnLst>
                  <a:rect l="T15" t="T16" r="T17" b="T18"/>
                  <a:pathLst>
                    <a:path w="1879" h="341">
                      <a:moveTo>
                        <a:pt x="167" y="340"/>
                      </a:moveTo>
                      <a:lnTo>
                        <a:pt x="0" y="0"/>
                      </a:lnTo>
                      <a:lnTo>
                        <a:pt x="1878" y="0"/>
                      </a:lnTo>
                      <a:lnTo>
                        <a:pt x="1707" y="340"/>
                      </a:lnTo>
                      <a:lnTo>
                        <a:pt x="167" y="340"/>
                      </a:lnTo>
                    </a:path>
                  </a:pathLst>
                </a:custGeom>
                <a:solidFill>
                  <a:srgbClr val="618FFD"/>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IN"/>
                </a:p>
              </p:txBody>
            </p:sp>
            <p:sp>
              <p:nvSpPr>
                <p:cNvPr id="15395" name="Oval 27">
                  <a:extLst>
                    <a:ext uri="{FF2B5EF4-FFF2-40B4-BE49-F238E27FC236}">
                      <a16:creationId xmlns:a16="http://schemas.microsoft.com/office/drawing/2014/main" id="{B79562DD-5DB2-4207-8353-20044F859C46}"/>
                    </a:ext>
                  </a:extLst>
                </p:cNvPr>
                <p:cNvSpPr>
                  <a:spLocks noChangeArrowheads="1"/>
                </p:cNvSpPr>
                <p:nvPr/>
              </p:nvSpPr>
              <p:spPr bwMode="auto">
                <a:xfrm>
                  <a:off x="1348" y="1986"/>
                  <a:ext cx="1552" cy="208"/>
                </a:xfrm>
                <a:prstGeom prst="ellipse">
                  <a:avLst/>
                </a:prstGeom>
                <a:solidFill>
                  <a:srgbClr val="618FFD"/>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15396" name="Oval 28">
                  <a:extLst>
                    <a:ext uri="{FF2B5EF4-FFF2-40B4-BE49-F238E27FC236}">
                      <a16:creationId xmlns:a16="http://schemas.microsoft.com/office/drawing/2014/main" id="{994DDDCB-E1A4-46AE-B679-5DC777B46905}"/>
                    </a:ext>
                  </a:extLst>
                </p:cNvPr>
                <p:cNvSpPr>
                  <a:spLocks noChangeArrowheads="1"/>
                </p:cNvSpPr>
                <p:nvPr/>
              </p:nvSpPr>
              <p:spPr bwMode="auto">
                <a:xfrm>
                  <a:off x="1159" y="1640"/>
                  <a:ext cx="1930" cy="208"/>
                </a:xfrm>
                <a:prstGeom prst="ellipse">
                  <a:avLst/>
                </a:prstGeom>
                <a:solidFill>
                  <a:srgbClr val="618FFD"/>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grpSp>
          <p:grpSp>
            <p:nvGrpSpPr>
              <p:cNvPr id="15385" name="Group 29">
                <a:extLst>
                  <a:ext uri="{FF2B5EF4-FFF2-40B4-BE49-F238E27FC236}">
                    <a16:creationId xmlns:a16="http://schemas.microsoft.com/office/drawing/2014/main" id="{EF838915-E872-4D15-B6A0-8520D06B174D}"/>
                  </a:ext>
                </a:extLst>
              </p:cNvPr>
              <p:cNvGrpSpPr>
                <a:grpSpLocks/>
              </p:cNvGrpSpPr>
              <p:nvPr/>
            </p:nvGrpSpPr>
            <p:grpSpPr bwMode="auto">
              <a:xfrm>
                <a:off x="1838" y="1633"/>
                <a:ext cx="2084" cy="453"/>
                <a:chOff x="962" y="1290"/>
                <a:chExt cx="2324" cy="554"/>
              </a:xfrm>
            </p:grpSpPr>
            <p:sp>
              <p:nvSpPr>
                <p:cNvPr id="15391" name="Freeform 30">
                  <a:extLst>
                    <a:ext uri="{FF2B5EF4-FFF2-40B4-BE49-F238E27FC236}">
                      <a16:creationId xmlns:a16="http://schemas.microsoft.com/office/drawing/2014/main" id="{88587590-5871-40FB-A1EF-B4AE5AE63495}"/>
                    </a:ext>
                  </a:extLst>
                </p:cNvPr>
                <p:cNvSpPr>
                  <a:spLocks/>
                </p:cNvSpPr>
                <p:nvPr/>
              </p:nvSpPr>
              <p:spPr bwMode="auto">
                <a:xfrm>
                  <a:off x="993" y="1394"/>
                  <a:ext cx="2263" cy="341"/>
                </a:xfrm>
                <a:custGeom>
                  <a:avLst/>
                  <a:gdLst>
                    <a:gd name="T0" fmla="*/ 201 w 2263"/>
                    <a:gd name="T1" fmla="*/ 340 h 341"/>
                    <a:gd name="T2" fmla="*/ 0 w 2263"/>
                    <a:gd name="T3" fmla="*/ 0 h 341"/>
                    <a:gd name="T4" fmla="*/ 2262 w 2263"/>
                    <a:gd name="T5" fmla="*/ 0 h 341"/>
                    <a:gd name="T6" fmla="*/ 2056 w 2263"/>
                    <a:gd name="T7" fmla="*/ 340 h 341"/>
                    <a:gd name="T8" fmla="*/ 201 w 2263"/>
                    <a:gd name="T9" fmla="*/ 340 h 341"/>
                    <a:gd name="T10" fmla="*/ 0 60000 65536"/>
                    <a:gd name="T11" fmla="*/ 0 60000 65536"/>
                    <a:gd name="T12" fmla="*/ 0 60000 65536"/>
                    <a:gd name="T13" fmla="*/ 0 60000 65536"/>
                    <a:gd name="T14" fmla="*/ 0 60000 65536"/>
                    <a:gd name="T15" fmla="*/ 0 w 2263"/>
                    <a:gd name="T16" fmla="*/ 0 h 341"/>
                    <a:gd name="T17" fmla="*/ 2263 w 2263"/>
                    <a:gd name="T18" fmla="*/ 341 h 341"/>
                  </a:gdLst>
                  <a:ahLst/>
                  <a:cxnLst>
                    <a:cxn ang="T10">
                      <a:pos x="T0" y="T1"/>
                    </a:cxn>
                    <a:cxn ang="T11">
                      <a:pos x="T2" y="T3"/>
                    </a:cxn>
                    <a:cxn ang="T12">
                      <a:pos x="T4" y="T5"/>
                    </a:cxn>
                    <a:cxn ang="T13">
                      <a:pos x="T6" y="T7"/>
                    </a:cxn>
                    <a:cxn ang="T14">
                      <a:pos x="T8" y="T9"/>
                    </a:cxn>
                  </a:cxnLst>
                  <a:rect l="T15" t="T16" r="T17" b="T18"/>
                  <a:pathLst>
                    <a:path w="2263" h="341">
                      <a:moveTo>
                        <a:pt x="201" y="340"/>
                      </a:moveTo>
                      <a:lnTo>
                        <a:pt x="0" y="0"/>
                      </a:lnTo>
                      <a:lnTo>
                        <a:pt x="2262" y="0"/>
                      </a:lnTo>
                      <a:lnTo>
                        <a:pt x="2056" y="340"/>
                      </a:lnTo>
                      <a:lnTo>
                        <a:pt x="201" y="340"/>
                      </a:lnTo>
                    </a:path>
                  </a:pathLst>
                </a:custGeom>
                <a:solidFill>
                  <a:schemeClr val="hlink"/>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IN"/>
                </a:p>
              </p:txBody>
            </p:sp>
            <p:sp>
              <p:nvSpPr>
                <p:cNvPr id="15392" name="Oval 31">
                  <a:extLst>
                    <a:ext uri="{FF2B5EF4-FFF2-40B4-BE49-F238E27FC236}">
                      <a16:creationId xmlns:a16="http://schemas.microsoft.com/office/drawing/2014/main" id="{33694A24-4291-48EF-9809-640AD689E5B9}"/>
                    </a:ext>
                  </a:extLst>
                </p:cNvPr>
                <p:cNvSpPr>
                  <a:spLocks noChangeArrowheads="1"/>
                </p:cNvSpPr>
                <p:nvPr/>
              </p:nvSpPr>
              <p:spPr bwMode="auto">
                <a:xfrm>
                  <a:off x="1189" y="1636"/>
                  <a:ext cx="1870" cy="208"/>
                </a:xfrm>
                <a:prstGeom prst="ellipse">
                  <a:avLst/>
                </a:prstGeom>
                <a:solidFill>
                  <a:schemeClr va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15393" name="Oval 32">
                  <a:extLst>
                    <a:ext uri="{FF2B5EF4-FFF2-40B4-BE49-F238E27FC236}">
                      <a16:creationId xmlns:a16="http://schemas.microsoft.com/office/drawing/2014/main" id="{6B96AE74-2503-48EF-A11B-0A663E96A8C7}"/>
                    </a:ext>
                  </a:extLst>
                </p:cNvPr>
                <p:cNvSpPr>
                  <a:spLocks noChangeArrowheads="1"/>
                </p:cNvSpPr>
                <p:nvPr/>
              </p:nvSpPr>
              <p:spPr bwMode="auto">
                <a:xfrm>
                  <a:off x="962" y="1290"/>
                  <a:ext cx="2324" cy="208"/>
                </a:xfrm>
                <a:prstGeom prst="ellipse">
                  <a:avLst/>
                </a:prstGeom>
                <a:solidFill>
                  <a:schemeClr va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grpSp>
          <p:grpSp>
            <p:nvGrpSpPr>
              <p:cNvPr id="15386" name="Group 33">
                <a:extLst>
                  <a:ext uri="{FF2B5EF4-FFF2-40B4-BE49-F238E27FC236}">
                    <a16:creationId xmlns:a16="http://schemas.microsoft.com/office/drawing/2014/main" id="{23C35D73-C67B-47AF-B515-ABCC14048D77}"/>
                  </a:ext>
                </a:extLst>
              </p:cNvPr>
              <p:cNvGrpSpPr>
                <a:grpSpLocks/>
              </p:cNvGrpSpPr>
              <p:nvPr/>
            </p:nvGrpSpPr>
            <p:grpSpPr bwMode="auto">
              <a:xfrm>
                <a:off x="1632" y="1344"/>
                <a:ext cx="2496" cy="456"/>
                <a:chOff x="732" y="936"/>
                <a:chExt cx="2784" cy="558"/>
              </a:xfrm>
            </p:grpSpPr>
            <p:sp>
              <p:nvSpPr>
                <p:cNvPr id="15388" name="Oval 34">
                  <a:extLst>
                    <a:ext uri="{FF2B5EF4-FFF2-40B4-BE49-F238E27FC236}">
                      <a16:creationId xmlns:a16="http://schemas.microsoft.com/office/drawing/2014/main" id="{EFCDB9F4-5307-4C78-8C24-E1C50CDDE4F0}"/>
                    </a:ext>
                  </a:extLst>
                </p:cNvPr>
                <p:cNvSpPr>
                  <a:spLocks noChangeArrowheads="1"/>
                </p:cNvSpPr>
                <p:nvPr/>
              </p:nvSpPr>
              <p:spPr bwMode="auto">
                <a:xfrm>
                  <a:off x="732" y="936"/>
                  <a:ext cx="2784" cy="216"/>
                </a:xfrm>
                <a:prstGeom prst="ellipse">
                  <a:avLst/>
                </a:prstGeom>
                <a:solidFill>
                  <a:srgbClr val="3AA66B"/>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15389" name="Freeform 35">
                  <a:extLst>
                    <a:ext uri="{FF2B5EF4-FFF2-40B4-BE49-F238E27FC236}">
                      <a16:creationId xmlns:a16="http://schemas.microsoft.com/office/drawing/2014/main" id="{02EE0E40-D4E6-4A3A-8D05-DE90431CB23F}"/>
                    </a:ext>
                  </a:extLst>
                </p:cNvPr>
                <p:cNvSpPr>
                  <a:spLocks/>
                </p:cNvSpPr>
                <p:nvPr/>
              </p:nvSpPr>
              <p:spPr bwMode="auto">
                <a:xfrm>
                  <a:off x="774" y="1080"/>
                  <a:ext cx="2701" cy="305"/>
                </a:xfrm>
                <a:custGeom>
                  <a:avLst/>
                  <a:gdLst>
                    <a:gd name="T0" fmla="*/ 240 w 2701"/>
                    <a:gd name="T1" fmla="*/ 304 h 305"/>
                    <a:gd name="T2" fmla="*/ 0 w 2701"/>
                    <a:gd name="T3" fmla="*/ 0 h 305"/>
                    <a:gd name="T4" fmla="*/ 2700 w 2701"/>
                    <a:gd name="T5" fmla="*/ 0 h 305"/>
                    <a:gd name="T6" fmla="*/ 2454 w 2701"/>
                    <a:gd name="T7" fmla="*/ 304 h 305"/>
                    <a:gd name="T8" fmla="*/ 240 w 2701"/>
                    <a:gd name="T9" fmla="*/ 304 h 305"/>
                    <a:gd name="T10" fmla="*/ 0 60000 65536"/>
                    <a:gd name="T11" fmla="*/ 0 60000 65536"/>
                    <a:gd name="T12" fmla="*/ 0 60000 65536"/>
                    <a:gd name="T13" fmla="*/ 0 60000 65536"/>
                    <a:gd name="T14" fmla="*/ 0 60000 65536"/>
                    <a:gd name="T15" fmla="*/ 0 w 2701"/>
                    <a:gd name="T16" fmla="*/ 0 h 305"/>
                    <a:gd name="T17" fmla="*/ 2701 w 2701"/>
                    <a:gd name="T18" fmla="*/ 305 h 305"/>
                  </a:gdLst>
                  <a:ahLst/>
                  <a:cxnLst>
                    <a:cxn ang="T10">
                      <a:pos x="T0" y="T1"/>
                    </a:cxn>
                    <a:cxn ang="T11">
                      <a:pos x="T2" y="T3"/>
                    </a:cxn>
                    <a:cxn ang="T12">
                      <a:pos x="T4" y="T5"/>
                    </a:cxn>
                    <a:cxn ang="T13">
                      <a:pos x="T6" y="T7"/>
                    </a:cxn>
                    <a:cxn ang="T14">
                      <a:pos x="T8" y="T9"/>
                    </a:cxn>
                  </a:cxnLst>
                  <a:rect l="T15" t="T16" r="T17" b="T18"/>
                  <a:pathLst>
                    <a:path w="2701" h="305">
                      <a:moveTo>
                        <a:pt x="240" y="304"/>
                      </a:moveTo>
                      <a:lnTo>
                        <a:pt x="0" y="0"/>
                      </a:lnTo>
                      <a:lnTo>
                        <a:pt x="2700" y="0"/>
                      </a:lnTo>
                      <a:lnTo>
                        <a:pt x="2454" y="304"/>
                      </a:lnTo>
                      <a:lnTo>
                        <a:pt x="240" y="304"/>
                      </a:lnTo>
                    </a:path>
                  </a:pathLst>
                </a:custGeom>
                <a:solidFill>
                  <a:srgbClr val="3AA66B"/>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IN"/>
                </a:p>
              </p:txBody>
            </p:sp>
            <p:sp>
              <p:nvSpPr>
                <p:cNvPr id="15390" name="Oval 36">
                  <a:extLst>
                    <a:ext uri="{FF2B5EF4-FFF2-40B4-BE49-F238E27FC236}">
                      <a16:creationId xmlns:a16="http://schemas.microsoft.com/office/drawing/2014/main" id="{C48FABAF-A863-4436-8971-A9D9E75F43B7}"/>
                    </a:ext>
                  </a:extLst>
                </p:cNvPr>
                <p:cNvSpPr>
                  <a:spLocks noChangeArrowheads="1"/>
                </p:cNvSpPr>
                <p:nvPr/>
              </p:nvSpPr>
              <p:spPr bwMode="auto">
                <a:xfrm>
                  <a:off x="1007" y="1286"/>
                  <a:ext cx="2234" cy="208"/>
                </a:xfrm>
                <a:prstGeom prst="ellipse">
                  <a:avLst/>
                </a:prstGeom>
                <a:solidFill>
                  <a:srgbClr val="3AA66B"/>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grpSp>
          <p:sp>
            <p:nvSpPr>
              <p:cNvPr id="15387" name="Oval 37">
                <a:extLst>
                  <a:ext uri="{FF2B5EF4-FFF2-40B4-BE49-F238E27FC236}">
                    <a16:creationId xmlns:a16="http://schemas.microsoft.com/office/drawing/2014/main" id="{405EF3AF-BFDC-455F-9111-3D04566350F3}"/>
                  </a:ext>
                </a:extLst>
              </p:cNvPr>
              <p:cNvSpPr>
                <a:spLocks noChangeArrowheads="1"/>
              </p:cNvSpPr>
              <p:nvPr/>
            </p:nvSpPr>
            <p:spPr bwMode="auto">
              <a:xfrm>
                <a:off x="1636" y="1357"/>
                <a:ext cx="2488" cy="17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grpSp>
        <p:grpSp>
          <p:nvGrpSpPr>
            <p:cNvPr id="15370" name="Group 38">
              <a:extLst>
                <a:ext uri="{FF2B5EF4-FFF2-40B4-BE49-F238E27FC236}">
                  <a16:creationId xmlns:a16="http://schemas.microsoft.com/office/drawing/2014/main" id="{40B78B89-F720-4BC7-85AA-3728B8561677}"/>
                </a:ext>
              </a:extLst>
            </p:cNvPr>
            <p:cNvGrpSpPr>
              <a:grpSpLocks/>
            </p:cNvGrpSpPr>
            <p:nvPr/>
          </p:nvGrpSpPr>
          <p:grpSpPr bwMode="auto">
            <a:xfrm>
              <a:off x="1104" y="1381"/>
              <a:ext cx="1055" cy="603"/>
              <a:chOff x="1104" y="1381"/>
              <a:chExt cx="1055" cy="603"/>
            </a:xfrm>
          </p:grpSpPr>
          <p:grpSp>
            <p:nvGrpSpPr>
              <p:cNvPr id="15371" name="Group 39">
                <a:extLst>
                  <a:ext uri="{FF2B5EF4-FFF2-40B4-BE49-F238E27FC236}">
                    <a16:creationId xmlns:a16="http://schemas.microsoft.com/office/drawing/2014/main" id="{CA47FD09-2835-4A02-A5D4-E95CEB46F774}"/>
                  </a:ext>
                </a:extLst>
              </p:cNvPr>
              <p:cNvGrpSpPr>
                <a:grpSpLocks/>
              </p:cNvGrpSpPr>
              <p:nvPr/>
            </p:nvGrpSpPr>
            <p:grpSpPr bwMode="auto">
              <a:xfrm>
                <a:off x="1107" y="1381"/>
                <a:ext cx="1052" cy="602"/>
                <a:chOff x="1104" y="1079"/>
                <a:chExt cx="1151" cy="856"/>
              </a:xfrm>
            </p:grpSpPr>
            <p:grpSp>
              <p:nvGrpSpPr>
                <p:cNvPr id="15373" name="Group 40">
                  <a:extLst>
                    <a:ext uri="{FF2B5EF4-FFF2-40B4-BE49-F238E27FC236}">
                      <a16:creationId xmlns:a16="http://schemas.microsoft.com/office/drawing/2014/main" id="{6086E415-0604-4B05-8726-22BAD5C5254B}"/>
                    </a:ext>
                  </a:extLst>
                </p:cNvPr>
                <p:cNvGrpSpPr>
                  <a:grpSpLocks/>
                </p:cNvGrpSpPr>
                <p:nvPr/>
              </p:nvGrpSpPr>
              <p:grpSpPr bwMode="auto">
                <a:xfrm>
                  <a:off x="1156" y="1079"/>
                  <a:ext cx="1099" cy="856"/>
                  <a:chOff x="1156" y="1079"/>
                  <a:chExt cx="1099" cy="856"/>
                </a:xfrm>
              </p:grpSpPr>
              <p:sp>
                <p:nvSpPr>
                  <p:cNvPr id="15376" name="Freeform 41">
                    <a:extLst>
                      <a:ext uri="{FF2B5EF4-FFF2-40B4-BE49-F238E27FC236}">
                        <a16:creationId xmlns:a16="http://schemas.microsoft.com/office/drawing/2014/main" id="{E61D8FD5-401D-42F7-9AC7-32CD4A97C00C}"/>
                      </a:ext>
                    </a:extLst>
                  </p:cNvPr>
                  <p:cNvSpPr>
                    <a:spLocks/>
                  </p:cNvSpPr>
                  <p:nvPr/>
                </p:nvSpPr>
                <p:spPr bwMode="auto">
                  <a:xfrm>
                    <a:off x="1156" y="1079"/>
                    <a:ext cx="1099" cy="842"/>
                  </a:xfrm>
                  <a:custGeom>
                    <a:avLst/>
                    <a:gdLst>
                      <a:gd name="T0" fmla="*/ 47 w 3297"/>
                      <a:gd name="T1" fmla="*/ 0 h 2527"/>
                      <a:gd name="T2" fmla="*/ 67 w 3297"/>
                      <a:gd name="T3" fmla="*/ 27 h 2527"/>
                      <a:gd name="T4" fmla="*/ 91 w 3297"/>
                      <a:gd name="T5" fmla="*/ 58 h 2527"/>
                      <a:gd name="T6" fmla="*/ 113 w 3297"/>
                      <a:gd name="T7" fmla="*/ 88 h 2527"/>
                      <a:gd name="T8" fmla="*/ 131 w 3297"/>
                      <a:gd name="T9" fmla="*/ 113 h 2527"/>
                      <a:gd name="T10" fmla="*/ 149 w 3297"/>
                      <a:gd name="T11" fmla="*/ 141 h 2527"/>
                      <a:gd name="T12" fmla="*/ 166 w 3297"/>
                      <a:gd name="T13" fmla="*/ 171 h 2527"/>
                      <a:gd name="T14" fmla="*/ 179 w 3297"/>
                      <a:gd name="T15" fmla="*/ 200 h 2527"/>
                      <a:gd name="T16" fmla="*/ 190 w 3297"/>
                      <a:gd name="T17" fmla="*/ 170 h 2527"/>
                      <a:gd name="T18" fmla="*/ 204 w 3297"/>
                      <a:gd name="T19" fmla="*/ 135 h 2527"/>
                      <a:gd name="T20" fmla="*/ 222 w 3297"/>
                      <a:gd name="T21" fmla="*/ 102 h 2527"/>
                      <a:gd name="T22" fmla="*/ 249 w 3297"/>
                      <a:gd name="T23" fmla="*/ 62 h 2527"/>
                      <a:gd name="T24" fmla="*/ 276 w 3297"/>
                      <a:gd name="T25" fmla="*/ 32 h 2527"/>
                      <a:gd name="T26" fmla="*/ 315 w 3297"/>
                      <a:gd name="T27" fmla="*/ 0 h 2527"/>
                      <a:gd name="T28" fmla="*/ 348 w 3297"/>
                      <a:gd name="T29" fmla="*/ 15 h 2527"/>
                      <a:gd name="T30" fmla="*/ 314 w 3297"/>
                      <a:gd name="T31" fmla="*/ 49 h 2527"/>
                      <a:gd name="T32" fmla="*/ 282 w 3297"/>
                      <a:gd name="T33" fmla="*/ 86 h 2527"/>
                      <a:gd name="T34" fmla="*/ 258 w 3297"/>
                      <a:gd name="T35" fmla="*/ 119 h 2527"/>
                      <a:gd name="T36" fmla="*/ 238 w 3297"/>
                      <a:gd name="T37" fmla="*/ 155 h 2527"/>
                      <a:gd name="T38" fmla="*/ 224 w 3297"/>
                      <a:gd name="T39" fmla="*/ 186 h 2527"/>
                      <a:gd name="T40" fmla="*/ 215 w 3297"/>
                      <a:gd name="T41" fmla="*/ 210 h 2527"/>
                      <a:gd name="T42" fmla="*/ 208 w 3297"/>
                      <a:gd name="T43" fmla="*/ 233 h 2527"/>
                      <a:gd name="T44" fmla="*/ 186 w 3297"/>
                      <a:gd name="T45" fmla="*/ 281 h 2527"/>
                      <a:gd name="T46" fmla="*/ 160 w 3297"/>
                      <a:gd name="T47" fmla="*/ 233 h 2527"/>
                      <a:gd name="T48" fmla="*/ 154 w 3297"/>
                      <a:gd name="T49" fmla="*/ 215 h 2527"/>
                      <a:gd name="T50" fmla="*/ 142 w 3297"/>
                      <a:gd name="T51" fmla="*/ 192 h 2527"/>
                      <a:gd name="T52" fmla="*/ 127 w 3297"/>
                      <a:gd name="T53" fmla="*/ 168 h 2527"/>
                      <a:gd name="T54" fmla="*/ 111 w 3297"/>
                      <a:gd name="T55" fmla="*/ 145 h 2527"/>
                      <a:gd name="T56" fmla="*/ 96 w 3297"/>
                      <a:gd name="T57" fmla="*/ 122 h 2527"/>
                      <a:gd name="T58" fmla="*/ 69 w 3297"/>
                      <a:gd name="T59" fmla="*/ 85 h 2527"/>
                      <a:gd name="T60" fmla="*/ 50 w 3297"/>
                      <a:gd name="T61" fmla="*/ 61 h 2527"/>
                      <a:gd name="T62" fmla="*/ 25 w 3297"/>
                      <a:gd name="T63" fmla="*/ 30 h 2527"/>
                      <a:gd name="T64" fmla="*/ 0 w 3297"/>
                      <a:gd name="T65" fmla="*/ 0 h 25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97"/>
                      <a:gd name="T100" fmla="*/ 0 h 2527"/>
                      <a:gd name="T101" fmla="*/ 3297 w 3297"/>
                      <a:gd name="T102" fmla="*/ 2527 h 25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97" h="2527">
                        <a:moveTo>
                          <a:pt x="0" y="0"/>
                        </a:moveTo>
                        <a:lnTo>
                          <a:pt x="421" y="0"/>
                        </a:lnTo>
                        <a:lnTo>
                          <a:pt x="514" y="126"/>
                        </a:lnTo>
                        <a:lnTo>
                          <a:pt x="604" y="247"/>
                        </a:lnTo>
                        <a:lnTo>
                          <a:pt x="702" y="377"/>
                        </a:lnTo>
                        <a:lnTo>
                          <a:pt x="817" y="525"/>
                        </a:lnTo>
                        <a:lnTo>
                          <a:pt x="923" y="667"/>
                        </a:lnTo>
                        <a:lnTo>
                          <a:pt x="1021" y="794"/>
                        </a:lnTo>
                        <a:lnTo>
                          <a:pt x="1105" y="911"/>
                        </a:lnTo>
                        <a:lnTo>
                          <a:pt x="1182" y="1021"/>
                        </a:lnTo>
                        <a:lnTo>
                          <a:pt x="1270" y="1154"/>
                        </a:lnTo>
                        <a:lnTo>
                          <a:pt x="1341" y="1269"/>
                        </a:lnTo>
                        <a:lnTo>
                          <a:pt x="1415" y="1395"/>
                        </a:lnTo>
                        <a:lnTo>
                          <a:pt x="1491" y="1537"/>
                        </a:lnTo>
                        <a:lnTo>
                          <a:pt x="1552" y="1665"/>
                        </a:lnTo>
                        <a:lnTo>
                          <a:pt x="1608" y="1803"/>
                        </a:lnTo>
                        <a:lnTo>
                          <a:pt x="1655" y="1679"/>
                        </a:lnTo>
                        <a:lnTo>
                          <a:pt x="1708" y="1533"/>
                        </a:lnTo>
                        <a:lnTo>
                          <a:pt x="1770" y="1377"/>
                        </a:lnTo>
                        <a:lnTo>
                          <a:pt x="1838" y="1219"/>
                        </a:lnTo>
                        <a:lnTo>
                          <a:pt x="1911" y="1066"/>
                        </a:lnTo>
                        <a:lnTo>
                          <a:pt x="1995" y="916"/>
                        </a:lnTo>
                        <a:lnTo>
                          <a:pt x="2097" y="753"/>
                        </a:lnTo>
                        <a:lnTo>
                          <a:pt x="2243" y="561"/>
                        </a:lnTo>
                        <a:lnTo>
                          <a:pt x="2358" y="418"/>
                        </a:lnTo>
                        <a:lnTo>
                          <a:pt x="2483" y="285"/>
                        </a:lnTo>
                        <a:lnTo>
                          <a:pt x="2613" y="170"/>
                        </a:lnTo>
                        <a:lnTo>
                          <a:pt x="2834" y="0"/>
                        </a:lnTo>
                        <a:lnTo>
                          <a:pt x="3297" y="0"/>
                        </a:lnTo>
                        <a:lnTo>
                          <a:pt x="3134" y="133"/>
                        </a:lnTo>
                        <a:lnTo>
                          <a:pt x="2967" y="296"/>
                        </a:lnTo>
                        <a:lnTo>
                          <a:pt x="2824" y="443"/>
                        </a:lnTo>
                        <a:lnTo>
                          <a:pt x="2687" y="592"/>
                        </a:lnTo>
                        <a:lnTo>
                          <a:pt x="2540" y="771"/>
                        </a:lnTo>
                        <a:lnTo>
                          <a:pt x="2410" y="946"/>
                        </a:lnTo>
                        <a:lnTo>
                          <a:pt x="2321" y="1075"/>
                        </a:lnTo>
                        <a:lnTo>
                          <a:pt x="2227" y="1244"/>
                        </a:lnTo>
                        <a:lnTo>
                          <a:pt x="2144" y="1393"/>
                        </a:lnTo>
                        <a:lnTo>
                          <a:pt x="2085" y="1517"/>
                        </a:lnTo>
                        <a:lnTo>
                          <a:pt x="2016" y="1676"/>
                        </a:lnTo>
                        <a:lnTo>
                          <a:pt x="1966" y="1801"/>
                        </a:lnTo>
                        <a:lnTo>
                          <a:pt x="1933" y="1888"/>
                        </a:lnTo>
                        <a:lnTo>
                          <a:pt x="1897" y="2002"/>
                        </a:lnTo>
                        <a:lnTo>
                          <a:pt x="1870" y="2098"/>
                        </a:lnTo>
                        <a:lnTo>
                          <a:pt x="2103" y="2098"/>
                        </a:lnTo>
                        <a:lnTo>
                          <a:pt x="1672" y="2527"/>
                        </a:lnTo>
                        <a:lnTo>
                          <a:pt x="1205" y="2098"/>
                        </a:lnTo>
                        <a:lnTo>
                          <a:pt x="1437" y="2098"/>
                        </a:lnTo>
                        <a:lnTo>
                          <a:pt x="1419" y="2023"/>
                        </a:lnTo>
                        <a:lnTo>
                          <a:pt x="1385" y="1935"/>
                        </a:lnTo>
                        <a:lnTo>
                          <a:pt x="1337" y="1842"/>
                        </a:lnTo>
                        <a:lnTo>
                          <a:pt x="1275" y="1729"/>
                        </a:lnTo>
                        <a:lnTo>
                          <a:pt x="1204" y="1613"/>
                        </a:lnTo>
                        <a:lnTo>
                          <a:pt x="1141" y="1515"/>
                        </a:lnTo>
                        <a:lnTo>
                          <a:pt x="1076" y="1413"/>
                        </a:lnTo>
                        <a:lnTo>
                          <a:pt x="1002" y="1303"/>
                        </a:lnTo>
                        <a:lnTo>
                          <a:pt x="939" y="1211"/>
                        </a:lnTo>
                        <a:lnTo>
                          <a:pt x="867" y="1100"/>
                        </a:lnTo>
                        <a:lnTo>
                          <a:pt x="728" y="909"/>
                        </a:lnTo>
                        <a:lnTo>
                          <a:pt x="620" y="765"/>
                        </a:lnTo>
                        <a:lnTo>
                          <a:pt x="532" y="649"/>
                        </a:lnTo>
                        <a:lnTo>
                          <a:pt x="454" y="551"/>
                        </a:lnTo>
                        <a:lnTo>
                          <a:pt x="337" y="406"/>
                        </a:lnTo>
                        <a:lnTo>
                          <a:pt x="229" y="272"/>
                        </a:lnTo>
                        <a:lnTo>
                          <a:pt x="117" y="140"/>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5377" name="Freeform 42">
                    <a:extLst>
                      <a:ext uri="{FF2B5EF4-FFF2-40B4-BE49-F238E27FC236}">
                        <a16:creationId xmlns:a16="http://schemas.microsoft.com/office/drawing/2014/main" id="{EAB4F1DD-8382-4EC5-BC90-8A53B12D8EE4}"/>
                      </a:ext>
                    </a:extLst>
                  </p:cNvPr>
                  <p:cNvSpPr>
                    <a:spLocks/>
                  </p:cNvSpPr>
                  <p:nvPr/>
                </p:nvSpPr>
                <p:spPr bwMode="auto">
                  <a:xfrm>
                    <a:off x="1729" y="1779"/>
                    <a:ext cx="130" cy="14"/>
                  </a:xfrm>
                  <a:custGeom>
                    <a:avLst/>
                    <a:gdLst>
                      <a:gd name="T0" fmla="*/ 0 w 390"/>
                      <a:gd name="T1" fmla="*/ 5 h 42"/>
                      <a:gd name="T2" fmla="*/ 17 w 390"/>
                      <a:gd name="T3" fmla="*/ 0 h 42"/>
                      <a:gd name="T4" fmla="*/ 43 w 390"/>
                      <a:gd name="T5" fmla="*/ 0 h 42"/>
                      <a:gd name="T6" fmla="*/ 25 w 390"/>
                      <a:gd name="T7" fmla="*/ 5 h 42"/>
                      <a:gd name="T8" fmla="*/ 0 w 390"/>
                      <a:gd name="T9" fmla="*/ 5 h 42"/>
                      <a:gd name="T10" fmla="*/ 0 60000 65536"/>
                      <a:gd name="T11" fmla="*/ 0 60000 65536"/>
                      <a:gd name="T12" fmla="*/ 0 60000 65536"/>
                      <a:gd name="T13" fmla="*/ 0 60000 65536"/>
                      <a:gd name="T14" fmla="*/ 0 60000 65536"/>
                      <a:gd name="T15" fmla="*/ 0 w 390"/>
                      <a:gd name="T16" fmla="*/ 0 h 42"/>
                      <a:gd name="T17" fmla="*/ 390 w 390"/>
                      <a:gd name="T18" fmla="*/ 42 h 42"/>
                    </a:gdLst>
                    <a:ahLst/>
                    <a:cxnLst>
                      <a:cxn ang="T10">
                        <a:pos x="T0" y="T1"/>
                      </a:cxn>
                      <a:cxn ang="T11">
                        <a:pos x="T2" y="T3"/>
                      </a:cxn>
                      <a:cxn ang="T12">
                        <a:pos x="T4" y="T5"/>
                      </a:cxn>
                      <a:cxn ang="T13">
                        <a:pos x="T6" y="T7"/>
                      </a:cxn>
                      <a:cxn ang="T14">
                        <a:pos x="T8" y="T9"/>
                      </a:cxn>
                    </a:cxnLst>
                    <a:rect l="T15" t="T16" r="T17" b="T18"/>
                    <a:pathLst>
                      <a:path w="390" h="42">
                        <a:moveTo>
                          <a:pt x="0" y="42"/>
                        </a:moveTo>
                        <a:lnTo>
                          <a:pt x="152" y="0"/>
                        </a:lnTo>
                        <a:lnTo>
                          <a:pt x="390" y="0"/>
                        </a:lnTo>
                        <a:lnTo>
                          <a:pt x="228" y="42"/>
                        </a:lnTo>
                        <a:lnTo>
                          <a:pt x="0" y="42"/>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5378" name="Freeform 43">
                    <a:extLst>
                      <a:ext uri="{FF2B5EF4-FFF2-40B4-BE49-F238E27FC236}">
                        <a16:creationId xmlns:a16="http://schemas.microsoft.com/office/drawing/2014/main" id="{A4DA80B0-4FFD-42C8-919B-D8F4324E381D}"/>
                      </a:ext>
                    </a:extLst>
                  </p:cNvPr>
                  <p:cNvSpPr>
                    <a:spLocks/>
                  </p:cNvSpPr>
                  <p:nvPr/>
                </p:nvSpPr>
                <p:spPr bwMode="auto">
                  <a:xfrm>
                    <a:off x="1662" y="1779"/>
                    <a:ext cx="196" cy="156"/>
                  </a:xfrm>
                  <a:custGeom>
                    <a:avLst/>
                    <a:gdLst>
                      <a:gd name="T0" fmla="*/ 0 w 586"/>
                      <a:gd name="T1" fmla="*/ 52 h 469"/>
                      <a:gd name="T2" fmla="*/ 17 w 586"/>
                      <a:gd name="T3" fmla="*/ 47 h 469"/>
                      <a:gd name="T4" fmla="*/ 66 w 586"/>
                      <a:gd name="T5" fmla="*/ 0 h 469"/>
                      <a:gd name="T6" fmla="*/ 48 w 586"/>
                      <a:gd name="T7" fmla="*/ 5 h 469"/>
                      <a:gd name="T8" fmla="*/ 0 w 586"/>
                      <a:gd name="T9" fmla="*/ 52 h 469"/>
                      <a:gd name="T10" fmla="*/ 0 60000 65536"/>
                      <a:gd name="T11" fmla="*/ 0 60000 65536"/>
                      <a:gd name="T12" fmla="*/ 0 60000 65536"/>
                      <a:gd name="T13" fmla="*/ 0 60000 65536"/>
                      <a:gd name="T14" fmla="*/ 0 60000 65536"/>
                      <a:gd name="T15" fmla="*/ 0 w 586"/>
                      <a:gd name="T16" fmla="*/ 0 h 469"/>
                      <a:gd name="T17" fmla="*/ 586 w 586"/>
                      <a:gd name="T18" fmla="*/ 469 h 469"/>
                    </a:gdLst>
                    <a:ahLst/>
                    <a:cxnLst>
                      <a:cxn ang="T10">
                        <a:pos x="T0" y="T1"/>
                      </a:cxn>
                      <a:cxn ang="T11">
                        <a:pos x="T2" y="T3"/>
                      </a:cxn>
                      <a:cxn ang="T12">
                        <a:pos x="T4" y="T5"/>
                      </a:cxn>
                      <a:cxn ang="T13">
                        <a:pos x="T6" y="T7"/>
                      </a:cxn>
                      <a:cxn ang="T14">
                        <a:pos x="T8" y="T9"/>
                      </a:cxn>
                    </a:cxnLst>
                    <a:rect l="T15" t="T16" r="T17" b="T18"/>
                    <a:pathLst>
                      <a:path w="586" h="469">
                        <a:moveTo>
                          <a:pt x="0" y="469"/>
                        </a:moveTo>
                        <a:lnTo>
                          <a:pt x="154" y="427"/>
                        </a:lnTo>
                        <a:lnTo>
                          <a:pt x="586" y="0"/>
                        </a:lnTo>
                        <a:lnTo>
                          <a:pt x="428" y="42"/>
                        </a:lnTo>
                        <a:lnTo>
                          <a:pt x="0" y="469"/>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5379" name="Freeform 44">
                    <a:extLst>
                      <a:ext uri="{FF2B5EF4-FFF2-40B4-BE49-F238E27FC236}">
                        <a16:creationId xmlns:a16="http://schemas.microsoft.com/office/drawing/2014/main" id="{49A668B8-3710-4FB6-B803-62E9ED4AA7FE}"/>
                      </a:ext>
                    </a:extLst>
                  </p:cNvPr>
                  <p:cNvSpPr>
                    <a:spLocks/>
                  </p:cNvSpPr>
                  <p:nvPr/>
                </p:nvSpPr>
                <p:spPr bwMode="auto">
                  <a:xfrm>
                    <a:off x="1507" y="1779"/>
                    <a:ext cx="96" cy="14"/>
                  </a:xfrm>
                  <a:custGeom>
                    <a:avLst/>
                    <a:gdLst>
                      <a:gd name="T0" fmla="*/ 0 w 289"/>
                      <a:gd name="T1" fmla="*/ 5 h 42"/>
                      <a:gd name="T2" fmla="*/ 27 w 289"/>
                      <a:gd name="T3" fmla="*/ 5 h 42"/>
                      <a:gd name="T4" fmla="*/ 32 w 289"/>
                      <a:gd name="T5" fmla="*/ 0 h 42"/>
                      <a:gd name="T6" fmla="*/ 16 w 289"/>
                      <a:gd name="T7" fmla="*/ 0 h 42"/>
                      <a:gd name="T8" fmla="*/ 0 w 289"/>
                      <a:gd name="T9" fmla="*/ 5 h 42"/>
                      <a:gd name="T10" fmla="*/ 0 60000 65536"/>
                      <a:gd name="T11" fmla="*/ 0 60000 65536"/>
                      <a:gd name="T12" fmla="*/ 0 60000 65536"/>
                      <a:gd name="T13" fmla="*/ 0 60000 65536"/>
                      <a:gd name="T14" fmla="*/ 0 60000 65536"/>
                      <a:gd name="T15" fmla="*/ 0 w 289"/>
                      <a:gd name="T16" fmla="*/ 0 h 42"/>
                      <a:gd name="T17" fmla="*/ 289 w 289"/>
                      <a:gd name="T18" fmla="*/ 42 h 42"/>
                    </a:gdLst>
                    <a:ahLst/>
                    <a:cxnLst>
                      <a:cxn ang="T10">
                        <a:pos x="T0" y="T1"/>
                      </a:cxn>
                      <a:cxn ang="T11">
                        <a:pos x="T2" y="T3"/>
                      </a:cxn>
                      <a:cxn ang="T12">
                        <a:pos x="T4" y="T5"/>
                      </a:cxn>
                      <a:cxn ang="T13">
                        <a:pos x="T6" y="T7"/>
                      </a:cxn>
                      <a:cxn ang="T14">
                        <a:pos x="T8" y="T9"/>
                      </a:cxn>
                    </a:cxnLst>
                    <a:rect l="T15" t="T16" r="T17" b="T18"/>
                    <a:pathLst>
                      <a:path w="289" h="42">
                        <a:moveTo>
                          <a:pt x="0" y="42"/>
                        </a:moveTo>
                        <a:lnTo>
                          <a:pt x="241" y="42"/>
                        </a:lnTo>
                        <a:lnTo>
                          <a:pt x="289" y="0"/>
                        </a:lnTo>
                        <a:lnTo>
                          <a:pt x="148" y="0"/>
                        </a:lnTo>
                        <a:lnTo>
                          <a:pt x="0" y="42"/>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15374" name="Freeform 45">
                  <a:extLst>
                    <a:ext uri="{FF2B5EF4-FFF2-40B4-BE49-F238E27FC236}">
                      <a16:creationId xmlns:a16="http://schemas.microsoft.com/office/drawing/2014/main" id="{6F6B6B0A-B75F-4BF7-B3C2-CB9618283D97}"/>
                    </a:ext>
                  </a:extLst>
                </p:cNvPr>
                <p:cNvSpPr>
                  <a:spLocks/>
                </p:cNvSpPr>
                <p:nvPr/>
              </p:nvSpPr>
              <p:spPr bwMode="auto">
                <a:xfrm>
                  <a:off x="2051" y="1079"/>
                  <a:ext cx="203" cy="14"/>
                </a:xfrm>
                <a:custGeom>
                  <a:avLst/>
                  <a:gdLst>
                    <a:gd name="T0" fmla="*/ 0 w 608"/>
                    <a:gd name="T1" fmla="*/ 5 h 42"/>
                    <a:gd name="T2" fmla="*/ 17 w 608"/>
                    <a:gd name="T3" fmla="*/ 0 h 42"/>
                    <a:gd name="T4" fmla="*/ 68 w 608"/>
                    <a:gd name="T5" fmla="*/ 0 h 42"/>
                    <a:gd name="T6" fmla="*/ 51 w 608"/>
                    <a:gd name="T7" fmla="*/ 5 h 42"/>
                    <a:gd name="T8" fmla="*/ 0 w 608"/>
                    <a:gd name="T9" fmla="*/ 5 h 42"/>
                    <a:gd name="T10" fmla="*/ 0 60000 65536"/>
                    <a:gd name="T11" fmla="*/ 0 60000 65536"/>
                    <a:gd name="T12" fmla="*/ 0 60000 65536"/>
                    <a:gd name="T13" fmla="*/ 0 60000 65536"/>
                    <a:gd name="T14" fmla="*/ 0 60000 65536"/>
                    <a:gd name="T15" fmla="*/ 0 w 608"/>
                    <a:gd name="T16" fmla="*/ 0 h 42"/>
                    <a:gd name="T17" fmla="*/ 608 w 608"/>
                    <a:gd name="T18" fmla="*/ 42 h 42"/>
                  </a:gdLst>
                  <a:ahLst/>
                  <a:cxnLst>
                    <a:cxn ang="T10">
                      <a:pos x="T0" y="T1"/>
                    </a:cxn>
                    <a:cxn ang="T11">
                      <a:pos x="T2" y="T3"/>
                    </a:cxn>
                    <a:cxn ang="T12">
                      <a:pos x="T4" y="T5"/>
                    </a:cxn>
                    <a:cxn ang="T13">
                      <a:pos x="T6" y="T7"/>
                    </a:cxn>
                    <a:cxn ang="T14">
                      <a:pos x="T8" y="T9"/>
                    </a:cxn>
                  </a:cxnLst>
                  <a:rect l="T15" t="T16" r="T17" b="T18"/>
                  <a:pathLst>
                    <a:path w="608" h="42">
                      <a:moveTo>
                        <a:pt x="0" y="42"/>
                      </a:moveTo>
                      <a:lnTo>
                        <a:pt x="151" y="0"/>
                      </a:lnTo>
                      <a:lnTo>
                        <a:pt x="608" y="0"/>
                      </a:lnTo>
                      <a:lnTo>
                        <a:pt x="456" y="42"/>
                      </a:lnTo>
                      <a:lnTo>
                        <a:pt x="0" y="42"/>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5375" name="Freeform 46">
                  <a:extLst>
                    <a:ext uri="{FF2B5EF4-FFF2-40B4-BE49-F238E27FC236}">
                      <a16:creationId xmlns:a16="http://schemas.microsoft.com/office/drawing/2014/main" id="{14A29B8A-1FFE-4F30-B513-725EDEEA6E0F}"/>
                    </a:ext>
                  </a:extLst>
                </p:cNvPr>
                <p:cNvSpPr>
                  <a:spLocks/>
                </p:cNvSpPr>
                <p:nvPr/>
              </p:nvSpPr>
              <p:spPr bwMode="auto">
                <a:xfrm>
                  <a:off x="1104" y="1079"/>
                  <a:ext cx="191" cy="15"/>
                </a:xfrm>
                <a:custGeom>
                  <a:avLst/>
                  <a:gdLst>
                    <a:gd name="T0" fmla="*/ 0 w 571"/>
                    <a:gd name="T1" fmla="*/ 5 h 45"/>
                    <a:gd name="T2" fmla="*/ 18 w 571"/>
                    <a:gd name="T3" fmla="*/ 0 h 45"/>
                    <a:gd name="T4" fmla="*/ 64 w 571"/>
                    <a:gd name="T5" fmla="*/ 0 h 45"/>
                    <a:gd name="T6" fmla="*/ 46 w 571"/>
                    <a:gd name="T7" fmla="*/ 5 h 45"/>
                    <a:gd name="T8" fmla="*/ 0 w 571"/>
                    <a:gd name="T9" fmla="*/ 5 h 45"/>
                    <a:gd name="T10" fmla="*/ 0 60000 65536"/>
                    <a:gd name="T11" fmla="*/ 0 60000 65536"/>
                    <a:gd name="T12" fmla="*/ 0 60000 65536"/>
                    <a:gd name="T13" fmla="*/ 0 60000 65536"/>
                    <a:gd name="T14" fmla="*/ 0 60000 65536"/>
                    <a:gd name="T15" fmla="*/ 0 w 571"/>
                    <a:gd name="T16" fmla="*/ 0 h 45"/>
                    <a:gd name="T17" fmla="*/ 571 w 571"/>
                    <a:gd name="T18" fmla="*/ 45 h 45"/>
                  </a:gdLst>
                  <a:ahLst/>
                  <a:cxnLst>
                    <a:cxn ang="T10">
                      <a:pos x="T0" y="T1"/>
                    </a:cxn>
                    <a:cxn ang="T11">
                      <a:pos x="T2" y="T3"/>
                    </a:cxn>
                    <a:cxn ang="T12">
                      <a:pos x="T4" y="T5"/>
                    </a:cxn>
                    <a:cxn ang="T13">
                      <a:pos x="T6" y="T7"/>
                    </a:cxn>
                    <a:cxn ang="T14">
                      <a:pos x="T8" y="T9"/>
                    </a:cxn>
                  </a:cxnLst>
                  <a:rect l="T15" t="T16" r="T17" b="T18"/>
                  <a:pathLst>
                    <a:path w="571" h="45">
                      <a:moveTo>
                        <a:pt x="0" y="42"/>
                      </a:moveTo>
                      <a:lnTo>
                        <a:pt x="157" y="0"/>
                      </a:lnTo>
                      <a:lnTo>
                        <a:pt x="571" y="0"/>
                      </a:lnTo>
                      <a:lnTo>
                        <a:pt x="416" y="45"/>
                      </a:lnTo>
                      <a:lnTo>
                        <a:pt x="0" y="42"/>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15372" name="Freeform 47">
                <a:extLst>
                  <a:ext uri="{FF2B5EF4-FFF2-40B4-BE49-F238E27FC236}">
                    <a16:creationId xmlns:a16="http://schemas.microsoft.com/office/drawing/2014/main" id="{143C26F6-126B-46DA-9906-85297A6C8281}"/>
                  </a:ext>
                </a:extLst>
              </p:cNvPr>
              <p:cNvSpPr>
                <a:spLocks/>
              </p:cNvSpPr>
              <p:nvPr/>
            </p:nvSpPr>
            <p:spPr bwMode="auto">
              <a:xfrm>
                <a:off x="1104" y="1392"/>
                <a:ext cx="1004" cy="592"/>
              </a:xfrm>
              <a:custGeom>
                <a:avLst/>
                <a:gdLst>
                  <a:gd name="T0" fmla="*/ 39 w 3298"/>
                  <a:gd name="T1" fmla="*/ 0 h 2527"/>
                  <a:gd name="T2" fmla="*/ 56 w 3298"/>
                  <a:gd name="T3" fmla="*/ 14 h 2527"/>
                  <a:gd name="T4" fmla="*/ 76 w 3298"/>
                  <a:gd name="T5" fmla="*/ 29 h 2527"/>
                  <a:gd name="T6" fmla="*/ 95 w 3298"/>
                  <a:gd name="T7" fmla="*/ 44 h 2527"/>
                  <a:gd name="T8" fmla="*/ 110 w 3298"/>
                  <a:gd name="T9" fmla="*/ 56 h 2527"/>
                  <a:gd name="T10" fmla="*/ 125 w 3298"/>
                  <a:gd name="T11" fmla="*/ 70 h 2527"/>
                  <a:gd name="T12" fmla="*/ 138 w 3298"/>
                  <a:gd name="T13" fmla="*/ 84 h 2527"/>
                  <a:gd name="T14" fmla="*/ 149 w 3298"/>
                  <a:gd name="T15" fmla="*/ 99 h 2527"/>
                  <a:gd name="T16" fmla="*/ 158 w 3298"/>
                  <a:gd name="T17" fmla="*/ 84 h 2527"/>
                  <a:gd name="T18" fmla="*/ 170 w 3298"/>
                  <a:gd name="T19" fmla="*/ 67 h 2527"/>
                  <a:gd name="T20" fmla="*/ 185 w 3298"/>
                  <a:gd name="T21" fmla="*/ 50 h 2527"/>
                  <a:gd name="T22" fmla="*/ 208 w 3298"/>
                  <a:gd name="T23" fmla="*/ 31 h 2527"/>
                  <a:gd name="T24" fmla="*/ 230 w 3298"/>
                  <a:gd name="T25" fmla="*/ 16 h 2527"/>
                  <a:gd name="T26" fmla="*/ 263 w 3298"/>
                  <a:gd name="T27" fmla="*/ 0 h 2527"/>
                  <a:gd name="T28" fmla="*/ 291 w 3298"/>
                  <a:gd name="T29" fmla="*/ 7 h 2527"/>
                  <a:gd name="T30" fmla="*/ 262 w 3298"/>
                  <a:gd name="T31" fmla="*/ 24 h 2527"/>
                  <a:gd name="T32" fmla="*/ 236 w 3298"/>
                  <a:gd name="T33" fmla="*/ 42 h 2527"/>
                  <a:gd name="T34" fmla="*/ 215 w 3298"/>
                  <a:gd name="T35" fmla="*/ 59 h 2527"/>
                  <a:gd name="T36" fmla="*/ 199 w 3298"/>
                  <a:gd name="T37" fmla="*/ 76 h 2527"/>
                  <a:gd name="T38" fmla="*/ 187 w 3298"/>
                  <a:gd name="T39" fmla="*/ 92 h 2527"/>
                  <a:gd name="T40" fmla="*/ 179 w 3298"/>
                  <a:gd name="T41" fmla="*/ 104 h 2527"/>
                  <a:gd name="T42" fmla="*/ 174 w 3298"/>
                  <a:gd name="T43" fmla="*/ 115 h 2527"/>
                  <a:gd name="T44" fmla="*/ 155 w 3298"/>
                  <a:gd name="T45" fmla="*/ 139 h 2527"/>
                  <a:gd name="T46" fmla="*/ 133 w 3298"/>
                  <a:gd name="T47" fmla="*/ 115 h 2527"/>
                  <a:gd name="T48" fmla="*/ 128 w 3298"/>
                  <a:gd name="T49" fmla="*/ 106 h 2527"/>
                  <a:gd name="T50" fmla="*/ 118 w 3298"/>
                  <a:gd name="T51" fmla="*/ 95 h 2527"/>
                  <a:gd name="T52" fmla="*/ 106 w 3298"/>
                  <a:gd name="T53" fmla="*/ 83 h 2527"/>
                  <a:gd name="T54" fmla="*/ 93 w 3298"/>
                  <a:gd name="T55" fmla="*/ 71 h 2527"/>
                  <a:gd name="T56" fmla="*/ 80 w 3298"/>
                  <a:gd name="T57" fmla="*/ 60 h 2527"/>
                  <a:gd name="T58" fmla="*/ 58 w 3298"/>
                  <a:gd name="T59" fmla="*/ 42 h 2527"/>
                  <a:gd name="T60" fmla="*/ 42 w 3298"/>
                  <a:gd name="T61" fmla="*/ 30 h 2527"/>
                  <a:gd name="T62" fmla="*/ 21 w 3298"/>
                  <a:gd name="T63" fmla="*/ 15 h 2527"/>
                  <a:gd name="T64" fmla="*/ 0 w 3298"/>
                  <a:gd name="T65" fmla="*/ 0 h 25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98"/>
                  <a:gd name="T100" fmla="*/ 0 h 2527"/>
                  <a:gd name="T101" fmla="*/ 3298 w 3298"/>
                  <a:gd name="T102" fmla="*/ 2527 h 25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98" h="2527">
                    <a:moveTo>
                      <a:pt x="0" y="0"/>
                    </a:moveTo>
                    <a:lnTo>
                      <a:pt x="422" y="0"/>
                    </a:lnTo>
                    <a:lnTo>
                      <a:pt x="514" y="126"/>
                    </a:lnTo>
                    <a:lnTo>
                      <a:pt x="604" y="247"/>
                    </a:lnTo>
                    <a:lnTo>
                      <a:pt x="704" y="378"/>
                    </a:lnTo>
                    <a:lnTo>
                      <a:pt x="818" y="525"/>
                    </a:lnTo>
                    <a:lnTo>
                      <a:pt x="924" y="667"/>
                    </a:lnTo>
                    <a:lnTo>
                      <a:pt x="1021" y="794"/>
                    </a:lnTo>
                    <a:lnTo>
                      <a:pt x="1105" y="911"/>
                    </a:lnTo>
                    <a:lnTo>
                      <a:pt x="1183" y="1022"/>
                    </a:lnTo>
                    <a:lnTo>
                      <a:pt x="1272" y="1155"/>
                    </a:lnTo>
                    <a:lnTo>
                      <a:pt x="1343" y="1270"/>
                    </a:lnTo>
                    <a:lnTo>
                      <a:pt x="1416" y="1396"/>
                    </a:lnTo>
                    <a:lnTo>
                      <a:pt x="1491" y="1537"/>
                    </a:lnTo>
                    <a:lnTo>
                      <a:pt x="1553" y="1665"/>
                    </a:lnTo>
                    <a:lnTo>
                      <a:pt x="1610" y="1803"/>
                    </a:lnTo>
                    <a:lnTo>
                      <a:pt x="1657" y="1681"/>
                    </a:lnTo>
                    <a:lnTo>
                      <a:pt x="1708" y="1533"/>
                    </a:lnTo>
                    <a:lnTo>
                      <a:pt x="1772" y="1377"/>
                    </a:lnTo>
                    <a:lnTo>
                      <a:pt x="1839" y="1219"/>
                    </a:lnTo>
                    <a:lnTo>
                      <a:pt x="1913" y="1066"/>
                    </a:lnTo>
                    <a:lnTo>
                      <a:pt x="1997" y="916"/>
                    </a:lnTo>
                    <a:lnTo>
                      <a:pt x="2098" y="753"/>
                    </a:lnTo>
                    <a:lnTo>
                      <a:pt x="2245" y="561"/>
                    </a:lnTo>
                    <a:lnTo>
                      <a:pt x="2359" y="419"/>
                    </a:lnTo>
                    <a:lnTo>
                      <a:pt x="2484" y="285"/>
                    </a:lnTo>
                    <a:lnTo>
                      <a:pt x="2613" y="171"/>
                    </a:lnTo>
                    <a:lnTo>
                      <a:pt x="2836" y="0"/>
                    </a:lnTo>
                    <a:lnTo>
                      <a:pt x="3298" y="0"/>
                    </a:lnTo>
                    <a:lnTo>
                      <a:pt x="3136" y="133"/>
                    </a:lnTo>
                    <a:lnTo>
                      <a:pt x="2969" y="296"/>
                    </a:lnTo>
                    <a:lnTo>
                      <a:pt x="2824" y="444"/>
                    </a:lnTo>
                    <a:lnTo>
                      <a:pt x="2688" y="592"/>
                    </a:lnTo>
                    <a:lnTo>
                      <a:pt x="2541" y="771"/>
                    </a:lnTo>
                    <a:lnTo>
                      <a:pt x="2412" y="946"/>
                    </a:lnTo>
                    <a:lnTo>
                      <a:pt x="2322" y="1075"/>
                    </a:lnTo>
                    <a:lnTo>
                      <a:pt x="2227" y="1244"/>
                    </a:lnTo>
                    <a:lnTo>
                      <a:pt x="2145" y="1393"/>
                    </a:lnTo>
                    <a:lnTo>
                      <a:pt x="2086" y="1518"/>
                    </a:lnTo>
                    <a:lnTo>
                      <a:pt x="2016" y="1676"/>
                    </a:lnTo>
                    <a:lnTo>
                      <a:pt x="1967" y="1802"/>
                    </a:lnTo>
                    <a:lnTo>
                      <a:pt x="1934" y="1888"/>
                    </a:lnTo>
                    <a:lnTo>
                      <a:pt x="1899" y="2002"/>
                    </a:lnTo>
                    <a:lnTo>
                      <a:pt x="1871" y="2098"/>
                    </a:lnTo>
                    <a:lnTo>
                      <a:pt x="2104" y="2098"/>
                    </a:lnTo>
                    <a:lnTo>
                      <a:pt x="1672" y="2527"/>
                    </a:lnTo>
                    <a:lnTo>
                      <a:pt x="1206" y="2098"/>
                    </a:lnTo>
                    <a:lnTo>
                      <a:pt x="1439" y="2098"/>
                    </a:lnTo>
                    <a:lnTo>
                      <a:pt x="1419" y="2024"/>
                    </a:lnTo>
                    <a:lnTo>
                      <a:pt x="1387" y="1935"/>
                    </a:lnTo>
                    <a:lnTo>
                      <a:pt x="1338" y="1843"/>
                    </a:lnTo>
                    <a:lnTo>
                      <a:pt x="1276" y="1730"/>
                    </a:lnTo>
                    <a:lnTo>
                      <a:pt x="1205" y="1614"/>
                    </a:lnTo>
                    <a:lnTo>
                      <a:pt x="1143" y="1515"/>
                    </a:lnTo>
                    <a:lnTo>
                      <a:pt x="1077" y="1414"/>
                    </a:lnTo>
                    <a:lnTo>
                      <a:pt x="1003" y="1303"/>
                    </a:lnTo>
                    <a:lnTo>
                      <a:pt x="940" y="1211"/>
                    </a:lnTo>
                    <a:lnTo>
                      <a:pt x="868" y="1101"/>
                    </a:lnTo>
                    <a:lnTo>
                      <a:pt x="729" y="909"/>
                    </a:lnTo>
                    <a:lnTo>
                      <a:pt x="622" y="765"/>
                    </a:lnTo>
                    <a:lnTo>
                      <a:pt x="533" y="649"/>
                    </a:lnTo>
                    <a:lnTo>
                      <a:pt x="456" y="552"/>
                    </a:lnTo>
                    <a:lnTo>
                      <a:pt x="338" y="407"/>
                    </a:lnTo>
                    <a:lnTo>
                      <a:pt x="229" y="272"/>
                    </a:lnTo>
                    <a:lnTo>
                      <a:pt x="119" y="141"/>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grpSp>
      <p:sp>
        <p:nvSpPr>
          <p:cNvPr id="803888" name="Rectangle 48">
            <a:extLst>
              <a:ext uri="{FF2B5EF4-FFF2-40B4-BE49-F238E27FC236}">
                <a16:creationId xmlns:a16="http://schemas.microsoft.com/office/drawing/2014/main" id="{B107F034-AFA7-489A-9AFD-21F37852C1DF}"/>
              </a:ext>
            </a:extLst>
          </p:cNvPr>
          <p:cNvSpPr>
            <a:spLocks noChangeArrowheads="1"/>
          </p:cNvSpPr>
          <p:nvPr/>
        </p:nvSpPr>
        <p:spPr bwMode="auto">
          <a:xfrm>
            <a:off x="2743200" y="5562600"/>
            <a:ext cx="2895600" cy="457200"/>
          </a:xfrm>
          <a:prstGeom prst="rect">
            <a:avLst/>
          </a:prstGeom>
          <a:noFill/>
          <a:ln w="9525">
            <a:noFill/>
            <a:miter lim="800000"/>
            <a:headEnd/>
            <a:tailEnd/>
          </a:ln>
          <a:effectLst/>
        </p:spPr>
        <p:txBody>
          <a:bodyPr/>
          <a:lstStyle/>
          <a:p>
            <a:pPr marL="457200" indent="-457200" algn="ctr">
              <a:spcBef>
                <a:spcPct val="20000"/>
              </a:spcBef>
              <a:defRPr/>
            </a:pPr>
            <a:r>
              <a:rPr lang="en-US" sz="3500" i="1">
                <a:effectLst>
                  <a:outerShdw blurRad="38100" dist="38100" dir="2700000" algn="tl">
                    <a:srgbClr val="C0C0C0"/>
                  </a:outerShdw>
                </a:effectLst>
                <a:latin typeface="Times" pitchFamily="1" charset="0"/>
              </a:rPr>
              <a:t>Purchase!</a:t>
            </a:r>
          </a:p>
        </p:txBody>
      </p:sp>
      <p:sp>
        <p:nvSpPr>
          <p:cNvPr id="803889" name="Rectangle 49">
            <a:extLst>
              <a:ext uri="{FF2B5EF4-FFF2-40B4-BE49-F238E27FC236}">
                <a16:creationId xmlns:a16="http://schemas.microsoft.com/office/drawing/2014/main" id="{C3448A12-E774-4ED3-94A6-8B497E50C81B}"/>
              </a:ext>
            </a:extLst>
          </p:cNvPr>
          <p:cNvSpPr>
            <a:spLocks noChangeArrowheads="1"/>
          </p:cNvSpPr>
          <p:nvPr/>
        </p:nvSpPr>
        <p:spPr bwMode="auto">
          <a:xfrm>
            <a:off x="6240464" y="1981201"/>
            <a:ext cx="4046537" cy="836613"/>
          </a:xfrm>
          <a:prstGeom prst="rect">
            <a:avLst/>
          </a:prstGeom>
          <a:solidFill>
            <a:srgbClr val="DDDDDD"/>
          </a:solidFill>
          <a:ln w="12700">
            <a:solidFill>
              <a:srgbClr val="000000"/>
            </a:solidFill>
            <a:miter lim="800000"/>
            <a:headEnd/>
            <a:tailEnd/>
          </a:ln>
          <a:effectLst>
            <a:outerShdw dist="89803" dir="2700000" algn="ctr" rotWithShape="0">
              <a:schemeClr val="bg2"/>
            </a:outerShdw>
          </a:effectLst>
        </p:spPr>
        <p:txBody>
          <a:bodyPr wrap="none" lIns="90488" tIns="44450" rIns="90488" bIns="44450" anchor="ctr"/>
          <a:lstStyle/>
          <a:p>
            <a:pPr algn="ctr">
              <a:lnSpc>
                <a:spcPct val="90000"/>
              </a:lnSpc>
              <a:defRPr/>
            </a:pPr>
            <a:endParaRPr lang="en-US" b="1">
              <a:effectLst>
                <a:outerShdw blurRad="38100" dist="38100" dir="2700000" algn="tl">
                  <a:srgbClr val="FFFFFF"/>
                </a:outerShdw>
              </a:effectLst>
              <a:latin typeface="Arial" charset="0"/>
            </a:endParaRPr>
          </a:p>
          <a:p>
            <a:pPr algn="ctr">
              <a:lnSpc>
                <a:spcPct val="90000"/>
              </a:lnSpc>
              <a:defRPr/>
            </a:pPr>
            <a:r>
              <a:rPr lang="en-US" b="1">
                <a:effectLst>
                  <a:outerShdw blurRad="38100" dist="38100" dir="2700000" algn="tl">
                    <a:srgbClr val="FFFFFF"/>
                  </a:outerShdw>
                </a:effectLst>
                <a:latin typeface="Arial" charset="0"/>
              </a:rPr>
              <a:t>Analyze product attributes</a:t>
            </a:r>
            <a:br>
              <a:rPr lang="en-US" b="1">
                <a:effectLst>
                  <a:outerShdw blurRad="38100" dist="38100" dir="2700000" algn="tl">
                    <a:srgbClr val="FFFFFF"/>
                  </a:outerShdw>
                </a:effectLst>
                <a:latin typeface="Arial" charset="0"/>
              </a:rPr>
            </a:br>
            <a:endParaRPr lang="en-US" b="1">
              <a:effectLst>
                <a:outerShdw blurRad="38100" dist="38100" dir="2700000" algn="tl">
                  <a:srgbClr val="FFFFFF"/>
                </a:outerShdw>
              </a:effectLst>
              <a:latin typeface="Arial" charset="0"/>
            </a:endParaRPr>
          </a:p>
        </p:txBody>
      </p:sp>
      <p:sp>
        <p:nvSpPr>
          <p:cNvPr id="803890" name="Rectangle 50">
            <a:extLst>
              <a:ext uri="{FF2B5EF4-FFF2-40B4-BE49-F238E27FC236}">
                <a16:creationId xmlns:a16="http://schemas.microsoft.com/office/drawing/2014/main" id="{FD3712A1-EFF7-4911-964D-5C6CF9134716}"/>
              </a:ext>
            </a:extLst>
          </p:cNvPr>
          <p:cNvSpPr>
            <a:spLocks noChangeArrowheads="1"/>
          </p:cNvSpPr>
          <p:nvPr/>
        </p:nvSpPr>
        <p:spPr bwMode="auto">
          <a:xfrm>
            <a:off x="6240464" y="4799013"/>
            <a:ext cx="4046537" cy="836612"/>
          </a:xfrm>
          <a:prstGeom prst="rect">
            <a:avLst/>
          </a:prstGeom>
          <a:solidFill>
            <a:srgbClr val="DDDDDD"/>
          </a:solidFill>
          <a:ln w="12700">
            <a:solidFill>
              <a:srgbClr val="000000"/>
            </a:solidFill>
            <a:miter lim="800000"/>
            <a:headEnd/>
            <a:tailEnd/>
          </a:ln>
          <a:effectLst>
            <a:outerShdw dist="89803" dir="2700000" algn="ctr" rotWithShape="0">
              <a:schemeClr val="bg2"/>
            </a:outerShdw>
          </a:effectLst>
        </p:spPr>
        <p:txBody>
          <a:bodyPr wrap="none" lIns="90488" tIns="44450" rIns="90488" bIns="44450" anchor="ctr"/>
          <a:lstStyle/>
          <a:p>
            <a:pPr algn="ctr">
              <a:lnSpc>
                <a:spcPct val="90000"/>
              </a:lnSpc>
              <a:defRPr/>
            </a:pPr>
            <a:endParaRPr lang="en-US" b="1">
              <a:effectLst>
                <a:outerShdw blurRad="38100" dist="38100" dir="2700000" algn="tl">
                  <a:srgbClr val="FFFFFF"/>
                </a:outerShdw>
              </a:effectLst>
              <a:latin typeface="Arial" charset="0"/>
            </a:endParaRPr>
          </a:p>
          <a:p>
            <a:pPr algn="ctr">
              <a:lnSpc>
                <a:spcPct val="90000"/>
              </a:lnSpc>
              <a:defRPr/>
            </a:pPr>
            <a:r>
              <a:rPr lang="en-US" b="1">
                <a:effectLst>
                  <a:outerShdw blurRad="38100" dist="38100" dir="2700000" algn="tl">
                    <a:srgbClr val="FFFFFF"/>
                  </a:outerShdw>
                </a:effectLst>
                <a:latin typeface="Arial" charset="0"/>
              </a:rPr>
              <a:t>Rank attributes by</a:t>
            </a:r>
          </a:p>
          <a:p>
            <a:pPr algn="ctr">
              <a:lnSpc>
                <a:spcPct val="90000"/>
              </a:lnSpc>
              <a:defRPr/>
            </a:pPr>
            <a:r>
              <a:rPr lang="en-US" b="1">
                <a:effectLst>
                  <a:outerShdw blurRad="38100" dist="38100" dir="2700000" algn="tl">
                    <a:srgbClr val="FFFFFF"/>
                  </a:outerShdw>
                </a:effectLst>
                <a:latin typeface="Arial" charset="0"/>
              </a:rPr>
              <a:t>importance</a:t>
            </a:r>
            <a:br>
              <a:rPr lang="en-US" b="1">
                <a:effectLst>
                  <a:outerShdw blurRad="38100" dist="38100" dir="2700000" algn="tl">
                    <a:srgbClr val="FFFFFF"/>
                  </a:outerShdw>
                </a:effectLst>
                <a:latin typeface="Arial" charset="0"/>
              </a:rPr>
            </a:br>
            <a:endParaRPr lang="en-US" b="1">
              <a:effectLst>
                <a:outerShdw blurRad="38100" dist="38100" dir="2700000" algn="tl">
                  <a:srgbClr val="FFFFFF"/>
                </a:outerShdw>
              </a:effectLst>
              <a:latin typeface="Arial" charset="0"/>
            </a:endParaRPr>
          </a:p>
        </p:txBody>
      </p:sp>
      <p:sp>
        <p:nvSpPr>
          <p:cNvPr id="803891" name="Rectangle 51">
            <a:extLst>
              <a:ext uri="{FF2B5EF4-FFF2-40B4-BE49-F238E27FC236}">
                <a16:creationId xmlns:a16="http://schemas.microsoft.com/office/drawing/2014/main" id="{16D322FE-9D32-4872-8548-EFAC986DB512}"/>
              </a:ext>
            </a:extLst>
          </p:cNvPr>
          <p:cNvSpPr>
            <a:spLocks noChangeArrowheads="1"/>
          </p:cNvSpPr>
          <p:nvPr/>
        </p:nvSpPr>
        <p:spPr bwMode="auto">
          <a:xfrm>
            <a:off x="6240464" y="3389313"/>
            <a:ext cx="4046537" cy="836612"/>
          </a:xfrm>
          <a:prstGeom prst="rect">
            <a:avLst/>
          </a:prstGeom>
          <a:solidFill>
            <a:srgbClr val="DDDDDD"/>
          </a:solidFill>
          <a:ln w="12700">
            <a:solidFill>
              <a:srgbClr val="000000"/>
            </a:solidFill>
            <a:miter lim="800000"/>
            <a:headEnd/>
            <a:tailEnd/>
          </a:ln>
          <a:effectLst>
            <a:outerShdw dist="89803" dir="2700000" algn="ctr" rotWithShape="0">
              <a:schemeClr val="bg2"/>
            </a:outerShdw>
          </a:effectLst>
        </p:spPr>
        <p:txBody>
          <a:bodyPr wrap="none" lIns="90488" tIns="44450" rIns="90488" bIns="44450" anchor="ctr"/>
          <a:lstStyle/>
          <a:p>
            <a:pPr algn="ctr">
              <a:lnSpc>
                <a:spcPct val="90000"/>
              </a:lnSpc>
              <a:defRPr/>
            </a:pPr>
            <a:endParaRPr lang="en-US" b="1">
              <a:effectLst>
                <a:outerShdw blurRad="38100" dist="38100" dir="2700000" algn="tl">
                  <a:srgbClr val="FFFFFF"/>
                </a:outerShdw>
              </a:effectLst>
              <a:latin typeface="Arial" charset="0"/>
            </a:endParaRPr>
          </a:p>
          <a:p>
            <a:pPr algn="ctr">
              <a:lnSpc>
                <a:spcPct val="90000"/>
              </a:lnSpc>
              <a:defRPr/>
            </a:pPr>
            <a:r>
              <a:rPr lang="en-US" b="1">
                <a:effectLst>
                  <a:outerShdw blurRad="38100" dist="38100" dir="2700000" algn="tl">
                    <a:srgbClr val="FFFFFF"/>
                  </a:outerShdw>
                </a:effectLst>
                <a:latin typeface="Arial" charset="0"/>
              </a:rPr>
              <a:t>Use cutoff criteria</a:t>
            </a:r>
            <a:br>
              <a:rPr lang="en-US" b="1">
                <a:effectLst>
                  <a:outerShdw blurRad="38100" dist="38100" dir="2700000" algn="tl">
                    <a:srgbClr val="FFFFFF"/>
                  </a:outerShdw>
                </a:effectLst>
                <a:latin typeface="Arial" charset="0"/>
              </a:rPr>
            </a:br>
            <a:endParaRPr lang="en-US" b="1">
              <a:effectLst>
                <a:outerShdw blurRad="38100" dist="38100" dir="2700000" algn="tl">
                  <a:srgbClr val="FFFFFF"/>
                </a:outerShdw>
              </a:effectLst>
              <a:latin typeface="Arial" charset="0"/>
            </a:endParaRPr>
          </a:p>
        </p:txBody>
      </p:sp>
      <p:sp>
        <p:nvSpPr>
          <p:cNvPr id="15368" name="AutoShape 54">
            <a:extLst>
              <a:ext uri="{FF2B5EF4-FFF2-40B4-BE49-F238E27FC236}">
                <a16:creationId xmlns:a16="http://schemas.microsoft.com/office/drawing/2014/main" id="{D1E19BD2-0E2B-40F9-A83A-A66848E8C2A8}"/>
              </a:ext>
            </a:extLst>
          </p:cNvPr>
          <p:cNvSpPr>
            <a:spLocks noChangeArrowheads="1"/>
          </p:cNvSpPr>
          <p:nvPr/>
        </p:nvSpPr>
        <p:spPr bwMode="auto">
          <a:xfrm>
            <a:off x="2362201" y="381000"/>
            <a:ext cx="7769225" cy="990600"/>
          </a:xfrm>
          <a:prstGeom prst="roundRect">
            <a:avLst>
              <a:gd name="adj" fmla="val 16667"/>
            </a:avLst>
          </a:prstGeom>
          <a:solidFill>
            <a:srgbClr val="FFF6E1"/>
          </a:solidFill>
          <a:ln w="38100">
            <a:solidFill>
              <a:srgbClr val="E4B900"/>
            </a:solidFill>
            <a:round/>
            <a:headEnd/>
            <a:tailEnd/>
          </a:ln>
        </p:spPr>
        <p:txBody>
          <a:bodyPr anchor="ctr" anchorCtr="1"/>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r>
              <a:rPr lang="en-US" altLang="en-US" sz="3600" b="1">
                <a:solidFill>
                  <a:srgbClr val="CC3300"/>
                </a:solidFill>
                <a:latin typeface="Arial" panose="020B0604020202020204" pitchFamily="34" charset="0"/>
              </a:rPr>
              <a:t>Alternative Evaluation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038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803888"/>
                                        </p:tgtEl>
                                        <p:attrNameLst>
                                          <p:attrName>style.visibility</p:attrName>
                                        </p:attrNameLst>
                                      </p:cBhvr>
                                      <p:to>
                                        <p:strVal val="visible"/>
                                      </p:to>
                                    </p:set>
                                    <p:anim calcmode="lin" valueType="num">
                                      <p:cBhvr additive="base">
                                        <p:cTn id="11" dur="500" fill="hold"/>
                                        <p:tgtEl>
                                          <p:spTgt spid="803888"/>
                                        </p:tgtEl>
                                        <p:attrNameLst>
                                          <p:attrName>ppt_x</p:attrName>
                                        </p:attrNameLst>
                                      </p:cBhvr>
                                      <p:tavLst>
                                        <p:tav tm="0">
                                          <p:val>
                                            <p:strVal val="#ppt_x"/>
                                          </p:val>
                                        </p:tav>
                                        <p:tav tm="100000">
                                          <p:val>
                                            <p:strVal val="#ppt_x"/>
                                          </p:val>
                                        </p:tav>
                                      </p:tavLst>
                                    </p:anim>
                                    <p:anim calcmode="lin" valueType="num">
                                      <p:cBhvr additive="base">
                                        <p:cTn id="12" dur="500" fill="hold"/>
                                        <p:tgtEl>
                                          <p:spTgt spid="80388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3846" grpId="0" build="p" bldLvl="2" autoUpdateAnimBg="0"/>
      <p:bldP spid="803888"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2249</Words>
  <Application>Microsoft Office PowerPoint</Application>
  <PresentationFormat>Widescreen</PresentationFormat>
  <Paragraphs>358</Paragraphs>
  <Slides>47</Slides>
  <Notes>35</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61" baseType="lpstr">
      <vt:lpstr>Aharoni</vt:lpstr>
      <vt:lpstr>Arial</vt:lpstr>
      <vt:lpstr>Arial Black</vt:lpstr>
      <vt:lpstr>Arial Rounded MT Bold</vt:lpstr>
      <vt:lpstr>Calibri</vt:lpstr>
      <vt:lpstr>Calibri Light</vt:lpstr>
      <vt:lpstr>Chiller</vt:lpstr>
      <vt:lpstr>Gill Sans MT</vt:lpstr>
      <vt:lpstr>Times</vt:lpstr>
      <vt:lpstr>Times New Roman</vt:lpstr>
      <vt:lpstr>Wingdings</vt:lpstr>
      <vt:lpstr>Office Theme</vt:lpstr>
      <vt:lpstr>Clip</vt:lpstr>
      <vt:lpstr>CorelDRAW!</vt:lpstr>
      <vt:lpstr>Unit 3</vt:lpstr>
      <vt:lpstr>PowerPoint Presentation</vt:lpstr>
      <vt:lpstr>PowerPoint Presentation</vt:lpstr>
      <vt:lpstr>Needs vs. Wants (Typical Textbook Def.)</vt:lpstr>
      <vt:lpstr>PowerPoint Presentation</vt:lpstr>
      <vt:lpstr>Stimulus</vt:lpstr>
      <vt:lpstr>PowerPoint Presentation</vt:lpstr>
      <vt:lpstr>INFORMATION SEARCHIS INFLUENCED BY:</vt:lpstr>
      <vt:lpstr>PowerPoint Presentation</vt:lpstr>
      <vt:lpstr>Purchase</vt:lpstr>
      <vt:lpstr>Cognitive Dissonance</vt:lpstr>
      <vt:lpstr>PowerPoint Presentation</vt:lpstr>
      <vt:lpstr>Factors Influencing  Buying Decisions</vt:lpstr>
      <vt:lpstr>Culture</vt:lpstr>
      <vt:lpstr>Components of Culture</vt:lpstr>
      <vt:lpstr>Value</vt:lpstr>
      <vt:lpstr>Core American Values</vt:lpstr>
      <vt:lpstr>Subculture</vt:lpstr>
      <vt:lpstr>Social Class</vt:lpstr>
      <vt:lpstr>  Social Influences on    Consumer Buying Decisions</vt:lpstr>
      <vt:lpstr>Social Influences </vt:lpstr>
      <vt:lpstr>Reference Group</vt:lpstr>
      <vt:lpstr>Opinion Leaders </vt:lpstr>
      <vt:lpstr>Family</vt:lpstr>
      <vt:lpstr>Individual Influences on Consumer Buying Decisions</vt:lpstr>
      <vt:lpstr>PowerPoint Presentation</vt:lpstr>
      <vt:lpstr>Psychological Influences on Consumer Buying Decisions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Malcolm P. McNair coined the term ‘Wheel of Retailing’.</vt:lpstr>
      <vt:lpstr>PowerPoint Presentation</vt:lpstr>
      <vt:lpstr>Vertical Marketing System</vt:lpstr>
      <vt:lpstr>Horizontal Marketing System</vt:lpstr>
      <vt:lpstr>MULTICHANNEL MARKETING</vt:lpstr>
      <vt:lpstr>Scrambled Merchandising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dc:title>
  <dc:creator>sreeja ks</dc:creator>
  <cp:lastModifiedBy>LENOVO</cp:lastModifiedBy>
  <cp:revision>7</cp:revision>
  <dcterms:created xsi:type="dcterms:W3CDTF">2021-12-31T07:48:35Z</dcterms:created>
  <dcterms:modified xsi:type="dcterms:W3CDTF">2022-01-31T05:19:48Z</dcterms:modified>
</cp:coreProperties>
</file>